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81" r:id="rId2"/>
    <p:sldId id="282" r:id="rId3"/>
    <p:sldId id="308" r:id="rId4"/>
    <p:sldId id="307" r:id="rId5"/>
    <p:sldId id="284" r:id="rId6"/>
    <p:sldId id="291" r:id="rId7"/>
    <p:sldId id="292" r:id="rId8"/>
    <p:sldId id="293" r:id="rId9"/>
    <p:sldId id="294" r:id="rId10"/>
    <p:sldId id="295" r:id="rId11"/>
    <p:sldId id="296" r:id="rId12"/>
    <p:sldId id="286" r:id="rId13"/>
    <p:sldId id="300" r:id="rId14"/>
    <p:sldId id="287" r:id="rId15"/>
    <p:sldId id="299" r:id="rId16"/>
    <p:sldId id="301" r:id="rId17"/>
    <p:sldId id="302" r:id="rId18"/>
    <p:sldId id="303" r:id="rId19"/>
    <p:sldId id="288" r:id="rId20"/>
    <p:sldId id="305" r:id="rId21"/>
    <p:sldId id="306" r:id="rId22"/>
    <p:sldId id="279"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39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9224FD-D7F5-456E-876A-8CD6883B50DA}" type="datetimeFigureOut">
              <a:rPr lang="zh-CN" altLang="en-US" smtClean="0"/>
              <a:t>2017/2/23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7078E0-ACEE-4E11-8E27-FEC408D57B2A}" type="slidenum">
              <a:rPr lang="zh-CN" altLang="en-US" smtClean="0"/>
              <a:t>‹#›</a:t>
            </a:fld>
            <a:endParaRPr lang="zh-CN" altLang="en-US"/>
          </a:p>
        </p:txBody>
      </p:sp>
    </p:spTree>
    <p:extLst>
      <p:ext uri="{BB962C8B-B14F-4D97-AF65-F5344CB8AC3E}">
        <p14:creationId xmlns:p14="http://schemas.microsoft.com/office/powerpoint/2010/main" val="133072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7078E0-ACEE-4E11-8E27-FEC408D57B2A}" type="slidenum">
              <a:rPr lang="zh-CN" altLang="en-US" smtClean="0"/>
              <a:t>19</a:t>
            </a:fld>
            <a:endParaRPr lang="zh-CN" altLang="en-US"/>
          </a:p>
        </p:txBody>
      </p:sp>
    </p:spTree>
    <p:extLst>
      <p:ext uri="{BB962C8B-B14F-4D97-AF65-F5344CB8AC3E}">
        <p14:creationId xmlns:p14="http://schemas.microsoft.com/office/powerpoint/2010/main" val="631437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61FCF8A-7938-4248-81CD-304A399C1BEA}" type="datetimeFigureOut">
              <a:rPr lang="zh-CN" altLang="en-US" smtClean="0"/>
              <a:t>2017/2/23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1F0D64-83C6-4EC1-A4B3-5D123183C364}" type="slidenum">
              <a:rPr lang="zh-CN" altLang="en-US" smtClean="0"/>
              <a:t>‹#›</a:t>
            </a:fld>
            <a:endParaRPr lang="zh-CN" altLang="en-US"/>
          </a:p>
        </p:txBody>
      </p:sp>
    </p:spTree>
    <p:extLst>
      <p:ext uri="{BB962C8B-B14F-4D97-AF65-F5344CB8AC3E}">
        <p14:creationId xmlns:p14="http://schemas.microsoft.com/office/powerpoint/2010/main" val="3221549907"/>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1FCF8A-7938-4248-81CD-304A399C1BEA}" type="datetimeFigureOut">
              <a:rPr lang="zh-CN" altLang="en-US" smtClean="0"/>
              <a:t>2017/2/23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1F0D64-83C6-4EC1-A4B3-5D123183C364}" type="slidenum">
              <a:rPr lang="zh-CN" altLang="en-US" smtClean="0"/>
              <a:t>‹#›</a:t>
            </a:fld>
            <a:endParaRPr lang="zh-CN" altLang="en-US"/>
          </a:p>
        </p:txBody>
      </p:sp>
    </p:spTree>
    <p:extLst>
      <p:ext uri="{BB962C8B-B14F-4D97-AF65-F5344CB8AC3E}">
        <p14:creationId xmlns:p14="http://schemas.microsoft.com/office/powerpoint/2010/main" val="3367348432"/>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1FCF8A-7938-4248-81CD-304A399C1BEA}" type="datetimeFigureOut">
              <a:rPr lang="zh-CN" altLang="en-US" smtClean="0"/>
              <a:t>2017/2/23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1F0D64-83C6-4EC1-A4B3-5D123183C364}" type="slidenum">
              <a:rPr lang="zh-CN" altLang="en-US" smtClean="0"/>
              <a:t>‹#›</a:t>
            </a:fld>
            <a:endParaRPr lang="zh-CN" altLang="en-US"/>
          </a:p>
        </p:txBody>
      </p:sp>
    </p:spTree>
    <p:extLst>
      <p:ext uri="{BB962C8B-B14F-4D97-AF65-F5344CB8AC3E}">
        <p14:creationId xmlns:p14="http://schemas.microsoft.com/office/powerpoint/2010/main" val="3533923591"/>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2214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61FCF8A-7938-4248-81CD-304A399C1BEA}" type="datetimeFigureOut">
              <a:rPr lang="zh-CN" altLang="en-US" smtClean="0"/>
              <a:t>2017/2/23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1F0D64-83C6-4EC1-A4B3-5D123183C364}" type="slidenum">
              <a:rPr lang="zh-CN" altLang="en-US" smtClean="0"/>
              <a:t>‹#›</a:t>
            </a:fld>
            <a:endParaRPr lang="zh-CN" altLang="en-US"/>
          </a:p>
        </p:txBody>
      </p:sp>
    </p:spTree>
    <p:extLst>
      <p:ext uri="{BB962C8B-B14F-4D97-AF65-F5344CB8AC3E}">
        <p14:creationId xmlns:p14="http://schemas.microsoft.com/office/powerpoint/2010/main" val="140751776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61FCF8A-7938-4248-81CD-304A399C1BEA}" type="datetimeFigureOut">
              <a:rPr lang="zh-CN" altLang="en-US" smtClean="0"/>
              <a:t>2017/2/23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1F0D64-83C6-4EC1-A4B3-5D123183C364}" type="slidenum">
              <a:rPr lang="zh-CN" altLang="en-US" smtClean="0"/>
              <a:t>‹#›</a:t>
            </a:fld>
            <a:endParaRPr lang="zh-CN" altLang="en-US"/>
          </a:p>
        </p:txBody>
      </p:sp>
    </p:spTree>
    <p:extLst>
      <p:ext uri="{BB962C8B-B14F-4D97-AF65-F5344CB8AC3E}">
        <p14:creationId xmlns:p14="http://schemas.microsoft.com/office/powerpoint/2010/main" val="276367632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61FCF8A-7938-4248-81CD-304A399C1BEA}" type="datetimeFigureOut">
              <a:rPr lang="zh-CN" altLang="en-US" smtClean="0"/>
              <a:t>2017/2/23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1F0D64-83C6-4EC1-A4B3-5D123183C364}" type="slidenum">
              <a:rPr lang="zh-CN" altLang="en-US" smtClean="0"/>
              <a:t>‹#›</a:t>
            </a:fld>
            <a:endParaRPr lang="zh-CN" altLang="en-US"/>
          </a:p>
        </p:txBody>
      </p:sp>
    </p:spTree>
    <p:extLst>
      <p:ext uri="{BB962C8B-B14F-4D97-AF65-F5344CB8AC3E}">
        <p14:creationId xmlns:p14="http://schemas.microsoft.com/office/powerpoint/2010/main" val="1626683470"/>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61FCF8A-7938-4248-81CD-304A399C1BEA}" type="datetimeFigureOut">
              <a:rPr lang="zh-CN" altLang="en-US" smtClean="0"/>
              <a:t>2017/2/23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C1F0D64-83C6-4EC1-A4B3-5D123183C364}" type="slidenum">
              <a:rPr lang="zh-CN" altLang="en-US" smtClean="0"/>
              <a:t>‹#›</a:t>
            </a:fld>
            <a:endParaRPr lang="zh-CN" altLang="en-US"/>
          </a:p>
        </p:txBody>
      </p:sp>
    </p:spTree>
    <p:extLst>
      <p:ext uri="{BB962C8B-B14F-4D97-AF65-F5344CB8AC3E}">
        <p14:creationId xmlns:p14="http://schemas.microsoft.com/office/powerpoint/2010/main" val="223344009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1FCF8A-7938-4248-81CD-304A399C1BEA}" type="datetimeFigureOut">
              <a:rPr lang="zh-CN" altLang="en-US" smtClean="0"/>
              <a:t>2017/2/23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C1F0D64-83C6-4EC1-A4B3-5D123183C364}" type="slidenum">
              <a:rPr lang="zh-CN" altLang="en-US" smtClean="0"/>
              <a:t>‹#›</a:t>
            </a:fld>
            <a:endParaRPr lang="zh-CN" altLang="en-US"/>
          </a:p>
        </p:txBody>
      </p:sp>
    </p:spTree>
    <p:extLst>
      <p:ext uri="{BB962C8B-B14F-4D97-AF65-F5344CB8AC3E}">
        <p14:creationId xmlns:p14="http://schemas.microsoft.com/office/powerpoint/2010/main" val="46503897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61FCF8A-7938-4248-81CD-304A399C1BEA}" type="datetimeFigureOut">
              <a:rPr lang="zh-CN" altLang="en-US" smtClean="0"/>
              <a:t>2017/2/23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C1F0D64-83C6-4EC1-A4B3-5D123183C364}" type="slidenum">
              <a:rPr lang="zh-CN" altLang="en-US" smtClean="0"/>
              <a:t>‹#›</a:t>
            </a:fld>
            <a:endParaRPr lang="zh-CN" altLang="en-US"/>
          </a:p>
        </p:txBody>
      </p:sp>
    </p:spTree>
    <p:extLst>
      <p:ext uri="{BB962C8B-B14F-4D97-AF65-F5344CB8AC3E}">
        <p14:creationId xmlns:p14="http://schemas.microsoft.com/office/powerpoint/2010/main" val="124835290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61FCF8A-7938-4248-81CD-304A399C1BEA}" type="datetimeFigureOut">
              <a:rPr lang="zh-CN" altLang="en-US" smtClean="0"/>
              <a:t>2017/2/23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1F0D64-83C6-4EC1-A4B3-5D123183C364}" type="slidenum">
              <a:rPr lang="zh-CN" altLang="en-US" smtClean="0"/>
              <a:t>‹#›</a:t>
            </a:fld>
            <a:endParaRPr lang="zh-CN" altLang="en-US"/>
          </a:p>
        </p:txBody>
      </p:sp>
    </p:spTree>
    <p:extLst>
      <p:ext uri="{BB962C8B-B14F-4D97-AF65-F5344CB8AC3E}">
        <p14:creationId xmlns:p14="http://schemas.microsoft.com/office/powerpoint/2010/main" val="377981186"/>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61FCF8A-7938-4248-81CD-304A399C1BEA}" type="datetimeFigureOut">
              <a:rPr lang="zh-CN" altLang="en-US" smtClean="0"/>
              <a:t>2017/2/23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1F0D64-83C6-4EC1-A4B3-5D123183C364}" type="slidenum">
              <a:rPr lang="zh-CN" altLang="en-US" smtClean="0"/>
              <a:t>‹#›</a:t>
            </a:fld>
            <a:endParaRPr lang="zh-CN" altLang="en-US"/>
          </a:p>
        </p:txBody>
      </p:sp>
    </p:spTree>
    <p:extLst>
      <p:ext uri="{BB962C8B-B14F-4D97-AF65-F5344CB8AC3E}">
        <p14:creationId xmlns:p14="http://schemas.microsoft.com/office/powerpoint/2010/main" val="184631979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1FCF8A-7938-4248-81CD-304A399C1BEA}" type="datetimeFigureOut">
              <a:rPr lang="zh-CN" altLang="en-US" smtClean="0"/>
              <a:t>2017/2/23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1F0D64-83C6-4EC1-A4B3-5D123183C364}" type="slidenum">
              <a:rPr lang="zh-CN" altLang="en-US" smtClean="0"/>
              <a:t>‹#›</a:t>
            </a:fld>
            <a:endParaRPr lang="zh-CN" altLang="en-US"/>
          </a:p>
        </p:txBody>
      </p:sp>
    </p:spTree>
    <p:extLst>
      <p:ext uri="{BB962C8B-B14F-4D97-AF65-F5344CB8AC3E}">
        <p14:creationId xmlns:p14="http://schemas.microsoft.com/office/powerpoint/2010/main" val="913575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6.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背景.png"/>
          <p:cNvPicPr>
            <a:picLocks noChangeAspect="1"/>
          </p:cNvPicPr>
          <p:nvPr/>
        </p:nvPicPr>
        <p:blipFill>
          <a:blip r:embed="rId2"/>
          <a:stretch>
            <a:fillRect/>
          </a:stretch>
        </p:blipFill>
        <p:spPr>
          <a:xfrm>
            <a:off x="0" y="0"/>
            <a:ext cx="12192000" cy="6858000"/>
          </a:xfrm>
          <a:prstGeom prst="rect">
            <a:avLst/>
          </a:prstGeom>
        </p:spPr>
      </p:pic>
      <p:sp>
        <p:nvSpPr>
          <p:cNvPr id="59" name="矩形 58"/>
          <p:cNvSpPr/>
          <p:nvPr/>
        </p:nvSpPr>
        <p:spPr>
          <a:xfrm>
            <a:off x="0" y="0"/>
            <a:ext cx="12192000" cy="6429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60" name="矩形 59"/>
          <p:cNvSpPr/>
          <p:nvPr/>
        </p:nvSpPr>
        <p:spPr>
          <a:xfrm>
            <a:off x="-381046" y="60722"/>
            <a:ext cx="12035489" cy="461665"/>
          </a:xfrm>
          <a:prstGeom prst="rect">
            <a:avLst/>
          </a:prstGeom>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 Stereo Matching Based on Convolutional neural network</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65826" y="1889185"/>
            <a:ext cx="11412748" cy="4093428"/>
          </a:xfrm>
          <a:prstGeom prst="rect">
            <a:avLst/>
          </a:prstGeom>
          <a:noFill/>
        </p:spPr>
        <p:txBody>
          <a:bodyPr wrap="square" rtlCol="0">
            <a:spAutoFit/>
          </a:bodyPr>
          <a:lstStyle/>
          <a:p>
            <a:pPr algn="ctr"/>
            <a:r>
              <a:rPr lang="en-US" altLang="zh-CN" sz="4400" b="1" dirty="0" smtClean="0"/>
              <a:t>Stereo Matching based on Convolutional Neural Network</a:t>
            </a:r>
            <a:endParaRPr lang="en-US" altLang="zh-CN" sz="4400" b="1" dirty="0" smtClean="0"/>
          </a:p>
          <a:p>
            <a:pPr algn="ctr"/>
            <a:endParaRPr lang="en-US" altLang="zh-CN" sz="4400" b="1" dirty="0"/>
          </a:p>
          <a:p>
            <a:pPr algn="ctr"/>
            <a:endParaRPr lang="en-US" altLang="zh-CN" sz="4400" b="1" dirty="0"/>
          </a:p>
          <a:p>
            <a:pPr algn="ctr"/>
            <a:r>
              <a:rPr lang="en-US" altLang="zh-CN" sz="2800" dirty="0" smtClean="0"/>
              <a:t>12171016        </a:t>
            </a:r>
            <a:r>
              <a:rPr lang="en-US" altLang="zh-CN" sz="2800" dirty="0" smtClean="0"/>
              <a:t>Xiao Huang</a:t>
            </a:r>
            <a:endParaRPr lang="en-US" altLang="zh-CN" sz="2800" dirty="0" smtClean="0"/>
          </a:p>
          <a:p>
            <a:pPr algn="ctr"/>
            <a:endParaRPr lang="en-US" altLang="zh-CN" sz="2800" dirty="0" smtClean="0"/>
          </a:p>
          <a:p>
            <a:pPr algn="ctr"/>
            <a:r>
              <a:rPr lang="en-US" altLang="zh-CN" sz="2800" dirty="0" smtClean="0"/>
              <a:t>Instructor</a:t>
            </a:r>
            <a:r>
              <a:rPr lang="zh-CN" altLang="en-US" sz="2800" dirty="0" smtClean="0"/>
              <a:t>： </a:t>
            </a:r>
            <a:r>
              <a:rPr lang="en-US" altLang="zh-CN" sz="2800" dirty="0" err="1" smtClean="0"/>
              <a:t>Shiping</a:t>
            </a:r>
            <a:r>
              <a:rPr lang="en-US" altLang="zh-CN" sz="2800" dirty="0" smtClean="0"/>
              <a:t> Zhu</a:t>
            </a:r>
            <a:endParaRPr lang="zh-CN" altLang="en-US" sz="2800" dirty="0"/>
          </a:p>
        </p:txBody>
      </p:sp>
    </p:spTree>
    <p:extLst>
      <p:ext uri="{BB962C8B-B14F-4D97-AF65-F5344CB8AC3E}">
        <p14:creationId xmlns:p14="http://schemas.microsoft.com/office/powerpoint/2010/main" val="1845153917"/>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png"/>
          <p:cNvPicPr>
            <a:picLocks noChangeAspect="1"/>
          </p:cNvPicPr>
          <p:nvPr/>
        </p:nvPicPr>
        <p:blipFill>
          <a:blip r:embed="rId2"/>
          <a:stretch>
            <a:fillRect/>
          </a:stretch>
        </p:blipFill>
        <p:spPr>
          <a:xfrm>
            <a:off x="0" y="0"/>
            <a:ext cx="12192000" cy="6858000"/>
          </a:xfrm>
          <a:prstGeom prst="rect">
            <a:avLst/>
          </a:prstGeom>
        </p:spPr>
      </p:pic>
      <p:sp>
        <p:nvSpPr>
          <p:cNvPr id="3" name="矩形 2"/>
          <p:cNvSpPr/>
          <p:nvPr/>
        </p:nvSpPr>
        <p:spPr>
          <a:xfrm>
            <a:off x="0" y="1"/>
            <a:ext cx="12192000" cy="6429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5" name="文本框 4"/>
          <p:cNvSpPr txBox="1"/>
          <p:nvPr/>
        </p:nvSpPr>
        <p:spPr>
          <a:xfrm>
            <a:off x="267419" y="923026"/>
            <a:ext cx="8376249" cy="461665"/>
          </a:xfrm>
          <a:prstGeom prst="rect">
            <a:avLst/>
          </a:prstGeom>
          <a:noFill/>
        </p:spPr>
        <p:txBody>
          <a:bodyPr wrap="square" rtlCol="0">
            <a:spAutoFit/>
          </a:bodyPr>
          <a:lstStyle/>
          <a:p>
            <a:r>
              <a:rPr lang="en-US" altLang="zh-CN" sz="2400" b="1" dirty="0"/>
              <a:t>Fast Architecture V.S. Accurate Architecture</a:t>
            </a:r>
            <a:endParaRPr lang="zh-CN" altLang="en-US" sz="2400" b="1" dirty="0"/>
          </a:p>
        </p:txBody>
      </p:sp>
      <p:sp>
        <p:nvSpPr>
          <p:cNvPr id="9" name="文本框 8"/>
          <p:cNvSpPr txBox="1"/>
          <p:nvPr/>
        </p:nvSpPr>
        <p:spPr>
          <a:xfrm>
            <a:off x="342181" y="1686616"/>
            <a:ext cx="11507638" cy="369332"/>
          </a:xfrm>
          <a:prstGeom prst="rect">
            <a:avLst/>
          </a:prstGeom>
          <a:noFill/>
        </p:spPr>
        <p:txBody>
          <a:bodyPr wrap="square" rtlCol="0">
            <a:spAutoFit/>
          </a:bodyPr>
          <a:lstStyle/>
          <a:p>
            <a:r>
              <a:rPr lang="en-US" altLang="zh-CN" dirty="0" smtClean="0"/>
              <a:t>Error Comparison</a:t>
            </a:r>
            <a:r>
              <a:rPr lang="zh-CN" altLang="en-US" dirty="0" smtClean="0"/>
              <a:t>：</a:t>
            </a:r>
            <a:endParaRPr lang="zh-CN" altLang="en-US" dirty="0"/>
          </a:p>
        </p:txBody>
      </p:sp>
      <p:graphicFrame>
        <p:nvGraphicFramePr>
          <p:cNvPr id="15" name="表格 14"/>
          <p:cNvGraphicFramePr>
            <a:graphicFrameLocks noGrp="1"/>
          </p:cNvGraphicFramePr>
          <p:nvPr>
            <p:extLst>
              <p:ext uri="{D42A27DB-BD31-4B8C-83A1-F6EECF244321}">
                <p14:modId xmlns:p14="http://schemas.microsoft.com/office/powerpoint/2010/main" val="973995363"/>
              </p:ext>
            </p:extLst>
          </p:nvPr>
        </p:nvGraphicFramePr>
        <p:xfrm>
          <a:off x="133709" y="2249868"/>
          <a:ext cx="11924582" cy="2986365"/>
        </p:xfrm>
        <a:graphic>
          <a:graphicData uri="http://schemas.openxmlformats.org/drawingml/2006/table">
            <a:tbl>
              <a:tblPr firstRow="1" bandRow="1">
                <a:tableStyleId>{5C22544A-7EE6-4342-B048-85BDC9FD1C3A}</a:tableStyleId>
              </a:tblPr>
              <a:tblGrid>
                <a:gridCol w="701446"/>
                <a:gridCol w="701446"/>
                <a:gridCol w="701446"/>
                <a:gridCol w="701446"/>
                <a:gridCol w="701446"/>
                <a:gridCol w="701446"/>
                <a:gridCol w="701446"/>
                <a:gridCol w="701446"/>
                <a:gridCol w="701446"/>
                <a:gridCol w="701446"/>
                <a:gridCol w="701446"/>
                <a:gridCol w="701446"/>
                <a:gridCol w="701446"/>
                <a:gridCol w="701446"/>
                <a:gridCol w="701446"/>
                <a:gridCol w="701446"/>
                <a:gridCol w="701446"/>
              </a:tblGrid>
              <a:tr h="1005602">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altLang="zh-CN" sz="1400" kern="0" dirty="0" err="1" smtClean="0">
                          <a:effectLst/>
                          <a:latin typeface="Times New Roman" panose="02020603050405020304" pitchFamily="18" charset="0"/>
                          <a:ea typeface="宋体" panose="02010600030101010101" pitchFamily="2" charset="-122"/>
                          <a:cs typeface="Times New Roman" panose="02020603050405020304" pitchFamily="18" charset="0"/>
                        </a:rPr>
                        <a:t>Avg</a:t>
                      </a:r>
                      <a:r>
                        <a:rPr lang="en-US" altLang="zh-CN" sz="1400" kern="0" dirty="0" smtClean="0">
                          <a:effectLst/>
                          <a:latin typeface="Times New Roman" panose="02020603050405020304" pitchFamily="18" charset="0"/>
                          <a:ea typeface="宋体" panose="02010600030101010101" pitchFamily="2" charset="-122"/>
                          <a:cs typeface="Times New Roman" panose="02020603050405020304" pitchFamily="18" charset="0"/>
                        </a:rPr>
                        <a:t> error</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Adiron</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err="1">
                          <a:effectLst/>
                          <a:latin typeface="Times New Roman" panose="02020603050405020304" pitchFamily="18" charset="0"/>
                          <a:ea typeface="宋体" panose="02010600030101010101" pitchFamily="2" charset="-122"/>
                          <a:cs typeface="Times New Roman" panose="02020603050405020304" pitchFamily="18" charset="0"/>
                        </a:rPr>
                        <a:t>ArtL</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Jade</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Motor</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MotorE</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Piano</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PianoL</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Pipes</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Playroom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Playtable</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PlaytableP</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Recycle</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Shelves</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Teddy</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Vintage</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1005602">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Fast</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11.9</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5.15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9.13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16.7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4.71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4.58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16.6</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24.0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6.20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18.4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18.0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12.6</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8.13</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33.5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4.92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25.5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975161">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Accu</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10.3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3.33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8.04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16.1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3.66</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3.76</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12.5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18.5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4.22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14.6</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15.1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13.3</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6.92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30.5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4.65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24.8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10" name="矩形 9"/>
          <p:cNvSpPr/>
          <p:nvPr/>
        </p:nvSpPr>
        <p:spPr>
          <a:xfrm>
            <a:off x="-381046" y="60722"/>
            <a:ext cx="12035489" cy="461665"/>
          </a:xfrm>
          <a:prstGeom prst="rect">
            <a:avLst/>
          </a:prstGeom>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 Stereo Matching Based on Convolutional neural network</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84863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png"/>
          <p:cNvPicPr>
            <a:picLocks noChangeAspect="1"/>
          </p:cNvPicPr>
          <p:nvPr/>
        </p:nvPicPr>
        <p:blipFill>
          <a:blip r:embed="rId2"/>
          <a:stretch>
            <a:fillRect/>
          </a:stretch>
        </p:blipFill>
        <p:spPr>
          <a:xfrm>
            <a:off x="0" y="0"/>
            <a:ext cx="12192000" cy="6858000"/>
          </a:xfrm>
          <a:prstGeom prst="rect">
            <a:avLst/>
          </a:prstGeom>
        </p:spPr>
      </p:pic>
      <p:sp>
        <p:nvSpPr>
          <p:cNvPr id="3" name="矩形 2"/>
          <p:cNvSpPr/>
          <p:nvPr/>
        </p:nvSpPr>
        <p:spPr>
          <a:xfrm>
            <a:off x="0" y="1"/>
            <a:ext cx="12192000" cy="6429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5" name="文本框 4"/>
          <p:cNvSpPr txBox="1"/>
          <p:nvPr/>
        </p:nvSpPr>
        <p:spPr>
          <a:xfrm>
            <a:off x="267419" y="923026"/>
            <a:ext cx="8376249" cy="461665"/>
          </a:xfrm>
          <a:prstGeom prst="rect">
            <a:avLst/>
          </a:prstGeom>
          <a:noFill/>
        </p:spPr>
        <p:txBody>
          <a:bodyPr wrap="square" rtlCol="0">
            <a:spAutoFit/>
          </a:bodyPr>
          <a:lstStyle/>
          <a:p>
            <a:r>
              <a:rPr lang="en-US" altLang="zh-CN" sz="2400" b="1" dirty="0"/>
              <a:t>Fast Architecture V.S. Accurate Architecture</a:t>
            </a:r>
            <a:endParaRPr lang="zh-CN" altLang="en-US" sz="2400" b="1" dirty="0"/>
          </a:p>
        </p:txBody>
      </p:sp>
      <p:sp>
        <p:nvSpPr>
          <p:cNvPr id="6" name="文本框 5"/>
          <p:cNvSpPr txBox="1"/>
          <p:nvPr/>
        </p:nvSpPr>
        <p:spPr>
          <a:xfrm>
            <a:off x="370936" y="1716657"/>
            <a:ext cx="11507638" cy="369332"/>
          </a:xfrm>
          <a:prstGeom prst="rect">
            <a:avLst/>
          </a:prstGeom>
          <a:noFill/>
        </p:spPr>
        <p:txBody>
          <a:bodyPr wrap="square" rtlCol="0">
            <a:spAutoFit/>
          </a:bodyPr>
          <a:lstStyle/>
          <a:p>
            <a:r>
              <a:rPr lang="en-US" altLang="zh-CN" dirty="0" smtClean="0"/>
              <a:t>Comparison of efficiency</a:t>
            </a:r>
            <a:r>
              <a:rPr lang="zh-CN" altLang="en-US" dirty="0" smtClean="0"/>
              <a:t>：</a:t>
            </a:r>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1589201250"/>
              </p:ext>
            </p:extLst>
          </p:nvPr>
        </p:nvGraphicFramePr>
        <p:xfrm>
          <a:off x="86266" y="2252567"/>
          <a:ext cx="12042477" cy="3207954"/>
        </p:xfrm>
        <a:graphic>
          <a:graphicData uri="http://schemas.openxmlformats.org/drawingml/2006/table">
            <a:tbl>
              <a:tblPr firstRow="1" bandRow="1">
                <a:tableStyleId>{5C22544A-7EE6-4342-B048-85BDC9FD1C3A}</a:tableStyleId>
              </a:tblPr>
              <a:tblGrid>
                <a:gridCol w="854094"/>
                <a:gridCol w="854094"/>
                <a:gridCol w="854094"/>
                <a:gridCol w="854094"/>
                <a:gridCol w="854094"/>
                <a:gridCol w="854094"/>
                <a:gridCol w="854094"/>
                <a:gridCol w="854094"/>
                <a:gridCol w="854094"/>
                <a:gridCol w="854094"/>
                <a:gridCol w="854094"/>
                <a:gridCol w="854094"/>
                <a:gridCol w="854094"/>
                <a:gridCol w="939255"/>
              </a:tblGrid>
              <a:tr h="1080218">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altLang="zh-CN" sz="1400" kern="0" dirty="0" err="1" smtClean="0">
                          <a:effectLst/>
                          <a:latin typeface="Times New Roman" panose="02020603050405020304" pitchFamily="18" charset="0"/>
                          <a:ea typeface="宋体" panose="02010600030101010101" pitchFamily="2" charset="-122"/>
                          <a:cs typeface="Times New Roman" panose="02020603050405020304" pitchFamily="18" charset="0"/>
                        </a:rPr>
                        <a:t>Avg</a:t>
                      </a:r>
                      <a:r>
                        <a:rPr lang="en-US" altLang="zh-CN" sz="1400" kern="0" dirty="0" smtClean="0">
                          <a:effectLst/>
                          <a:latin typeface="Times New Roman" panose="02020603050405020304" pitchFamily="18" charset="0"/>
                          <a:ea typeface="宋体" panose="02010600030101010101" pitchFamily="2" charset="-122"/>
                          <a:cs typeface="Times New Roman" panose="02020603050405020304" pitchFamily="18" charset="0"/>
                        </a:rPr>
                        <a:t> time</a:t>
                      </a:r>
                      <a:r>
                        <a:rPr lang="zh-CN" altLang="en-US" sz="1400" kern="0" dirty="0" smtClean="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0" dirty="0" smtClean="0">
                          <a:effectLst/>
                          <a:latin typeface="Times New Roman" panose="02020603050405020304" pitchFamily="18" charset="0"/>
                          <a:ea typeface="宋体" panose="02010600030101010101" pitchFamily="2" charset="-122"/>
                          <a:cs typeface="Times New Roman" panose="02020603050405020304" pitchFamily="18" charset="0"/>
                        </a:rPr>
                        <a:t>s</a:t>
                      </a:r>
                      <a:r>
                        <a:rPr lang="zh-CN" altLang="en-US" sz="1400" kern="0" dirty="0" smtClean="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Adirondack</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err="1">
                          <a:effectLst/>
                          <a:latin typeface="Times New Roman" panose="02020603050405020304" pitchFamily="18" charset="0"/>
                          <a:ea typeface="宋体" panose="02010600030101010101" pitchFamily="2" charset="-122"/>
                          <a:cs typeface="Times New Roman" panose="02020603050405020304" pitchFamily="18" charset="0"/>
                        </a:rPr>
                        <a:t>ArtL</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err="1">
                          <a:effectLst/>
                          <a:latin typeface="Times New Roman" panose="02020603050405020304" pitchFamily="18" charset="0"/>
                          <a:ea typeface="宋体" panose="02010600030101010101" pitchFamily="2" charset="-122"/>
                          <a:cs typeface="Times New Roman" panose="02020603050405020304" pitchFamily="18" charset="0"/>
                        </a:rPr>
                        <a:t>Jadeplant</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err="1">
                          <a:effectLst/>
                          <a:latin typeface="Times New Roman" panose="02020603050405020304" pitchFamily="18" charset="0"/>
                          <a:ea typeface="宋体" panose="02010600030101010101" pitchFamily="2" charset="-122"/>
                          <a:cs typeface="Times New Roman" panose="02020603050405020304" pitchFamily="18" charset="0"/>
                        </a:rPr>
                        <a:t>Motorycle</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Piano</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Pipes</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Playroom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Playtable</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Recycle</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Shelves</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Teddy</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Vintage</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1080218">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Fast</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3.26</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3.42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2.32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4.18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3.33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3.16</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3.34</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3.35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3.16</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3.18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3.18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2.56</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4.64</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1047518">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Accu</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106</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100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23.9</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206</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109</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99</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108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122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a:effectLst/>
                          <a:latin typeface="Times New Roman" panose="02020603050405020304" pitchFamily="18" charset="0"/>
                          <a:ea typeface="宋体" panose="02010600030101010101" pitchFamily="2" charset="-122"/>
                          <a:cs typeface="Times New Roman" panose="02020603050405020304" pitchFamily="18" charset="0"/>
                        </a:rPr>
                        <a:t>104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92.6</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94.5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40.5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kern="0" dirty="0">
                          <a:effectLst/>
                          <a:latin typeface="Times New Roman" panose="02020603050405020304" pitchFamily="18" charset="0"/>
                          <a:ea typeface="宋体" panose="02010600030101010101" pitchFamily="2" charset="-122"/>
                          <a:cs typeface="Times New Roman" panose="02020603050405020304" pitchFamily="18" charset="0"/>
                        </a:rPr>
                        <a:t>264</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9" name="矩形 8"/>
          <p:cNvSpPr/>
          <p:nvPr/>
        </p:nvSpPr>
        <p:spPr>
          <a:xfrm>
            <a:off x="-381046" y="60722"/>
            <a:ext cx="12035489" cy="461665"/>
          </a:xfrm>
          <a:prstGeom prst="rect">
            <a:avLst/>
          </a:prstGeom>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 Stereo Matching Based on Convolutional neural network</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85341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png"/>
          <p:cNvPicPr>
            <a:picLocks noChangeAspect="1"/>
          </p:cNvPicPr>
          <p:nvPr/>
        </p:nvPicPr>
        <p:blipFill>
          <a:blip r:embed="rId2"/>
          <a:stretch>
            <a:fillRect/>
          </a:stretch>
        </p:blipFill>
        <p:spPr>
          <a:xfrm>
            <a:off x="0" y="0"/>
            <a:ext cx="12192000" cy="6858000"/>
          </a:xfrm>
          <a:prstGeom prst="rect">
            <a:avLst/>
          </a:prstGeom>
        </p:spPr>
      </p:pic>
      <p:sp>
        <p:nvSpPr>
          <p:cNvPr id="3" name="矩形 2"/>
          <p:cNvSpPr/>
          <p:nvPr/>
        </p:nvSpPr>
        <p:spPr>
          <a:xfrm>
            <a:off x="0" y="1"/>
            <a:ext cx="12192000" cy="6429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5" name="文本框 4"/>
          <p:cNvSpPr txBox="1"/>
          <p:nvPr/>
        </p:nvSpPr>
        <p:spPr>
          <a:xfrm>
            <a:off x="150411" y="796559"/>
            <a:ext cx="8376249" cy="461665"/>
          </a:xfrm>
          <a:prstGeom prst="rect">
            <a:avLst/>
          </a:prstGeom>
          <a:noFill/>
        </p:spPr>
        <p:txBody>
          <a:bodyPr wrap="square" rtlCol="0">
            <a:spAutoFit/>
          </a:bodyPr>
          <a:lstStyle/>
          <a:p>
            <a:r>
              <a:rPr lang="en-US" altLang="zh-CN" sz="2400" b="1" dirty="0" smtClean="0"/>
              <a:t>Classical Stereo Optimization Method</a:t>
            </a:r>
            <a:endParaRPr lang="zh-CN" altLang="en-US" sz="2400" b="1" dirty="0"/>
          </a:p>
        </p:txBody>
      </p:sp>
      <p:sp>
        <p:nvSpPr>
          <p:cNvPr id="6" name="TextBox 6"/>
          <p:cNvSpPr txBox="1"/>
          <p:nvPr/>
        </p:nvSpPr>
        <p:spPr>
          <a:xfrm>
            <a:off x="267419" y="1505139"/>
            <a:ext cx="10211895" cy="2308324"/>
          </a:xfrm>
          <a:prstGeom prst="rect">
            <a:avLst/>
          </a:prstGeom>
          <a:noFill/>
        </p:spPr>
        <p:txBody>
          <a:bodyPr wrap="square" rtlCol="0">
            <a:spAutoFit/>
          </a:bodyPr>
          <a:lstStyle/>
          <a:p>
            <a:r>
              <a:rPr lang="en-US" altLang="zh-CN" dirty="0" smtClean="0"/>
              <a:t>Stereo optimization can further improve the quality of disparity map</a:t>
            </a:r>
            <a:endParaRPr lang="en-US" altLang="zh-CN" dirty="0" smtClean="0"/>
          </a:p>
          <a:p>
            <a:endParaRPr lang="en-US" altLang="zh-CN" dirty="0" smtClean="0"/>
          </a:p>
          <a:p>
            <a:pPr marL="342900" indent="-342900">
              <a:buAutoNum type="arabicPeriod"/>
            </a:pPr>
            <a:r>
              <a:rPr lang="en-US" altLang="zh-CN" dirty="0" smtClean="0"/>
              <a:t>Cross-based matching cost aggregation</a:t>
            </a:r>
            <a:endParaRPr lang="en-US" altLang="zh-CN" dirty="0" smtClean="0"/>
          </a:p>
          <a:p>
            <a:pPr marL="342900" indent="-342900">
              <a:buAutoNum type="arabicPeriod"/>
            </a:pPr>
            <a:r>
              <a:rPr lang="en-US" altLang="zh-CN" dirty="0" smtClean="0"/>
              <a:t>Energy minimization</a:t>
            </a:r>
            <a:endParaRPr lang="en-US" altLang="zh-CN" dirty="0" smtClean="0"/>
          </a:p>
          <a:p>
            <a:pPr marL="342900" indent="-342900">
              <a:buAutoNum type="arabicPeriod"/>
            </a:pPr>
            <a:r>
              <a:rPr lang="en-US" altLang="zh-CN" dirty="0" smtClean="0"/>
              <a:t>Left-right disparity map consistency</a:t>
            </a:r>
            <a:endParaRPr lang="en-US" altLang="zh-CN" dirty="0" smtClean="0"/>
          </a:p>
          <a:p>
            <a:pPr marL="342900" indent="-342900">
              <a:buAutoNum type="arabicPeriod"/>
            </a:pPr>
            <a:r>
              <a:rPr lang="en-US" altLang="zh-CN" dirty="0" smtClean="0"/>
              <a:t>Sub-pixel improvements</a:t>
            </a:r>
            <a:endParaRPr lang="en-US" altLang="zh-CN" dirty="0" smtClean="0"/>
          </a:p>
          <a:p>
            <a:pPr marL="342900" indent="-342900">
              <a:buAutoNum type="arabicPeriod"/>
            </a:pPr>
            <a:r>
              <a:rPr lang="en-US" altLang="zh-CN" dirty="0" smtClean="0"/>
              <a:t>Bilateral filter/Median filter</a:t>
            </a:r>
            <a:endParaRPr lang="en-US" altLang="zh-CN" dirty="0" smtClean="0"/>
          </a:p>
          <a:p>
            <a:pPr marL="342900" indent="-342900"/>
            <a:endParaRPr lang="zh-CN" altLang="en-US" dirty="0"/>
          </a:p>
        </p:txBody>
      </p:sp>
      <p:pic>
        <p:nvPicPr>
          <p:cNvPr id="5122" name="图片 18" descr="disp0XXX_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115" y="4346472"/>
            <a:ext cx="3657600" cy="2485971"/>
          </a:xfrm>
          <a:prstGeom prst="rect">
            <a:avLst/>
          </a:prstGeom>
          <a:noFill/>
          <a:extLst>
            <a:ext uri="{909E8E84-426E-40DD-AFC4-6F175D3DCCD1}">
              <a14:hiddenFill xmlns:a14="http://schemas.microsoft.com/office/drawing/2010/main">
                <a:solidFill>
                  <a:srgbClr val="FFFFFF"/>
                </a:solidFill>
              </a14:hiddenFill>
            </a:ext>
          </a:extLst>
        </p:spPr>
      </p:pic>
      <p:pic>
        <p:nvPicPr>
          <p:cNvPr id="5121" name="图片 22" descr="disp0XXX_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346472"/>
            <a:ext cx="3637481" cy="248374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217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0" y="3894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4" name="直接箭头连接符 13"/>
          <p:cNvCxnSpPr/>
          <p:nvPr/>
        </p:nvCxnSpPr>
        <p:spPr>
          <a:xfrm flipV="1">
            <a:off x="4338536" y="5496128"/>
            <a:ext cx="1757464" cy="97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5127" name="图片 15" descr="disp0XXX_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214" y="886072"/>
            <a:ext cx="3759500" cy="2600183"/>
          </a:xfrm>
          <a:prstGeom prst="rect">
            <a:avLst/>
          </a:prstGeom>
          <a:noFill/>
          <a:extLst>
            <a:ext uri="{909E8E84-426E-40DD-AFC4-6F175D3DCCD1}">
              <a14:hiddenFill xmlns:a14="http://schemas.microsoft.com/office/drawing/2010/main">
                <a:solidFill>
                  <a:srgbClr val="FFFFFF"/>
                </a:solidFill>
              </a14:hiddenFill>
            </a:ext>
          </a:extLst>
        </p:spPr>
      </p:pic>
      <p:pic>
        <p:nvPicPr>
          <p:cNvPr id="5126" name="图片 65" descr="disp0MC-CNN-acrt_0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9695" y="866169"/>
            <a:ext cx="3775106" cy="259909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8"/>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9"/>
          <p:cNvSpPr>
            <a:spLocks noChangeArrowheads="1"/>
          </p:cNvSpPr>
          <p:nvPr/>
        </p:nvSpPr>
        <p:spPr bwMode="auto">
          <a:xfrm>
            <a:off x="0" y="22018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7" name="Rectangle 10"/>
          <p:cNvSpPr>
            <a:spLocks noChangeArrowheads="1"/>
          </p:cNvSpPr>
          <p:nvPr/>
        </p:nvSpPr>
        <p:spPr bwMode="auto">
          <a:xfrm>
            <a:off x="0" y="39385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22" name="直接箭头连接符 21"/>
          <p:cNvCxnSpPr/>
          <p:nvPr/>
        </p:nvCxnSpPr>
        <p:spPr>
          <a:xfrm flipV="1">
            <a:off x="4382423" y="2330330"/>
            <a:ext cx="1757464" cy="97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0" name="矩形 19"/>
          <p:cNvSpPr/>
          <p:nvPr/>
        </p:nvSpPr>
        <p:spPr>
          <a:xfrm>
            <a:off x="-381046" y="60722"/>
            <a:ext cx="12035489" cy="461665"/>
          </a:xfrm>
          <a:prstGeom prst="rect">
            <a:avLst/>
          </a:prstGeom>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 Stereo Matching Based on Convolutional neural network</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86594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127"/>
                                        </p:tgtEl>
                                        <p:attrNameLst>
                                          <p:attrName>style.visibility</p:attrName>
                                        </p:attrNameLst>
                                      </p:cBhvr>
                                      <p:to>
                                        <p:strVal val="visible"/>
                                      </p:to>
                                    </p:set>
                                    <p:animEffect transition="in" filter="fade">
                                      <p:cBhvr>
                                        <p:cTn id="12" dur="1000"/>
                                        <p:tgtEl>
                                          <p:spTgt spid="5127"/>
                                        </p:tgtEl>
                                      </p:cBhvr>
                                    </p:animEffect>
                                    <p:anim calcmode="lin" valueType="num">
                                      <p:cBhvr>
                                        <p:cTn id="13" dur="1000" fill="hold"/>
                                        <p:tgtEl>
                                          <p:spTgt spid="5127"/>
                                        </p:tgtEl>
                                        <p:attrNameLst>
                                          <p:attrName>ppt_x</p:attrName>
                                        </p:attrNameLst>
                                      </p:cBhvr>
                                      <p:tavLst>
                                        <p:tav tm="0">
                                          <p:val>
                                            <p:strVal val="#ppt_x"/>
                                          </p:val>
                                        </p:tav>
                                        <p:tav tm="100000">
                                          <p:val>
                                            <p:strVal val="#ppt_x"/>
                                          </p:val>
                                        </p:tav>
                                      </p:tavLst>
                                    </p:anim>
                                    <p:anim calcmode="lin" valueType="num">
                                      <p:cBhvr>
                                        <p:cTn id="14" dur="1000" fill="hold"/>
                                        <p:tgtEl>
                                          <p:spTgt spid="51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126"/>
                                        </p:tgtEl>
                                        <p:attrNameLst>
                                          <p:attrName>style.visibility</p:attrName>
                                        </p:attrNameLst>
                                      </p:cBhvr>
                                      <p:to>
                                        <p:strVal val="visible"/>
                                      </p:to>
                                    </p:set>
                                    <p:animEffect transition="in" filter="fade">
                                      <p:cBhvr>
                                        <p:cTn id="22" dur="1000"/>
                                        <p:tgtEl>
                                          <p:spTgt spid="5126"/>
                                        </p:tgtEl>
                                      </p:cBhvr>
                                    </p:animEffect>
                                    <p:anim calcmode="lin" valueType="num">
                                      <p:cBhvr>
                                        <p:cTn id="23" dur="1000" fill="hold"/>
                                        <p:tgtEl>
                                          <p:spTgt spid="5126"/>
                                        </p:tgtEl>
                                        <p:attrNameLst>
                                          <p:attrName>ppt_x</p:attrName>
                                        </p:attrNameLst>
                                      </p:cBhvr>
                                      <p:tavLst>
                                        <p:tav tm="0">
                                          <p:val>
                                            <p:strVal val="#ppt_x"/>
                                          </p:val>
                                        </p:tav>
                                        <p:tav tm="100000">
                                          <p:val>
                                            <p:strVal val="#ppt_x"/>
                                          </p:val>
                                        </p:tav>
                                      </p:tavLst>
                                    </p:anim>
                                    <p:anim calcmode="lin" valueType="num">
                                      <p:cBhvr>
                                        <p:cTn id="24" dur="1000" fill="hold"/>
                                        <p:tgtEl>
                                          <p:spTgt spid="512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5122"/>
                                        </p:tgtEl>
                                        <p:attrNameLst>
                                          <p:attrName>style.visibility</p:attrName>
                                        </p:attrNameLst>
                                      </p:cBhvr>
                                      <p:to>
                                        <p:strVal val="visible"/>
                                      </p:to>
                                    </p:set>
                                    <p:animEffect transition="in" filter="fade">
                                      <p:cBhvr>
                                        <p:cTn id="29" dur="1000"/>
                                        <p:tgtEl>
                                          <p:spTgt spid="5122"/>
                                        </p:tgtEl>
                                      </p:cBhvr>
                                    </p:animEffect>
                                    <p:anim calcmode="lin" valueType="num">
                                      <p:cBhvr>
                                        <p:cTn id="30" dur="1000" fill="hold"/>
                                        <p:tgtEl>
                                          <p:spTgt spid="5122"/>
                                        </p:tgtEl>
                                        <p:attrNameLst>
                                          <p:attrName>ppt_x</p:attrName>
                                        </p:attrNameLst>
                                      </p:cBhvr>
                                      <p:tavLst>
                                        <p:tav tm="0">
                                          <p:val>
                                            <p:strVal val="#ppt_x"/>
                                          </p:val>
                                        </p:tav>
                                        <p:tav tm="100000">
                                          <p:val>
                                            <p:strVal val="#ppt_x"/>
                                          </p:val>
                                        </p:tav>
                                      </p:tavLst>
                                    </p:anim>
                                    <p:anim calcmode="lin" valueType="num">
                                      <p:cBhvr>
                                        <p:cTn id="31" dur="1000" fill="hold"/>
                                        <p:tgtEl>
                                          <p:spTgt spid="512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121"/>
                                        </p:tgtEl>
                                        <p:attrNameLst>
                                          <p:attrName>style.visibility</p:attrName>
                                        </p:attrNameLst>
                                      </p:cBhvr>
                                      <p:to>
                                        <p:strVal val="visible"/>
                                      </p:to>
                                    </p:set>
                                    <p:animEffect transition="in" filter="fade">
                                      <p:cBhvr>
                                        <p:cTn id="39" dur="1000"/>
                                        <p:tgtEl>
                                          <p:spTgt spid="5121"/>
                                        </p:tgtEl>
                                      </p:cBhvr>
                                    </p:animEffect>
                                    <p:anim calcmode="lin" valueType="num">
                                      <p:cBhvr>
                                        <p:cTn id="40" dur="1000" fill="hold"/>
                                        <p:tgtEl>
                                          <p:spTgt spid="5121"/>
                                        </p:tgtEl>
                                        <p:attrNameLst>
                                          <p:attrName>ppt_x</p:attrName>
                                        </p:attrNameLst>
                                      </p:cBhvr>
                                      <p:tavLst>
                                        <p:tav tm="0">
                                          <p:val>
                                            <p:strVal val="#ppt_x"/>
                                          </p:val>
                                        </p:tav>
                                        <p:tav tm="100000">
                                          <p:val>
                                            <p:strVal val="#ppt_x"/>
                                          </p:val>
                                        </p:tav>
                                      </p:tavLst>
                                    </p:anim>
                                    <p:anim calcmode="lin" valueType="num">
                                      <p:cBhvr>
                                        <p:cTn id="41" dur="1000" fill="hold"/>
                                        <p:tgtEl>
                                          <p:spTgt spid="5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png"/>
          <p:cNvPicPr>
            <a:picLocks noChangeAspect="1"/>
          </p:cNvPicPr>
          <p:nvPr/>
        </p:nvPicPr>
        <p:blipFill>
          <a:blip r:embed="rId2"/>
          <a:stretch>
            <a:fillRect/>
          </a:stretch>
        </p:blipFill>
        <p:spPr>
          <a:xfrm>
            <a:off x="0" y="0"/>
            <a:ext cx="12192000" cy="6858000"/>
          </a:xfrm>
          <a:prstGeom prst="rect">
            <a:avLst/>
          </a:prstGeom>
        </p:spPr>
      </p:pic>
      <p:sp>
        <p:nvSpPr>
          <p:cNvPr id="3" name="矩形 2"/>
          <p:cNvSpPr/>
          <p:nvPr/>
        </p:nvSpPr>
        <p:spPr>
          <a:xfrm>
            <a:off x="0" y="0"/>
            <a:ext cx="12192000" cy="61464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TextBox 6"/>
          <p:cNvSpPr txBox="1"/>
          <p:nvPr/>
        </p:nvSpPr>
        <p:spPr>
          <a:xfrm>
            <a:off x="142843" y="642924"/>
            <a:ext cx="8843215" cy="461665"/>
          </a:xfrm>
          <a:prstGeom prst="rect">
            <a:avLst/>
          </a:prstGeom>
          <a:noFill/>
        </p:spPr>
        <p:txBody>
          <a:bodyPr wrap="square" rtlCol="0">
            <a:spAutoFit/>
          </a:bodyPr>
          <a:lstStyle/>
          <a:p>
            <a:r>
              <a:rPr lang="en-US" altLang="zh-CN" sz="2400" b="1" dirty="0" smtClean="0">
                <a:ea typeface="黑体" pitchFamily="49" charset="-122"/>
              </a:rPr>
              <a:t>Improvements on edge location and low texture location</a:t>
            </a:r>
            <a:endParaRPr lang="zh-CN" altLang="en-US" sz="2400" b="1" dirty="0">
              <a:ea typeface="黑体" pitchFamily="49" charset="-122"/>
            </a:endParaRPr>
          </a:p>
        </p:txBody>
      </p:sp>
      <p:sp>
        <p:nvSpPr>
          <p:cNvPr id="6" name="TextBox 7"/>
          <p:cNvSpPr txBox="1"/>
          <p:nvPr/>
        </p:nvSpPr>
        <p:spPr>
          <a:xfrm>
            <a:off x="357158" y="1285866"/>
            <a:ext cx="11144328" cy="1200329"/>
          </a:xfrm>
          <a:prstGeom prst="rect">
            <a:avLst/>
          </a:prstGeom>
          <a:noFill/>
        </p:spPr>
        <p:txBody>
          <a:bodyPr wrap="square" rtlCol="0">
            <a:spAutoFit/>
          </a:bodyPr>
          <a:lstStyle/>
          <a:p>
            <a:r>
              <a:rPr lang="zh-CN" altLang="en-US" dirty="0" smtClean="0"/>
              <a:t>    </a:t>
            </a:r>
            <a:r>
              <a:rPr lang="en-US" altLang="zh-CN" dirty="0" smtClean="0"/>
              <a:t>There still exist several problems in the disparity map calculated by CNN</a:t>
            </a:r>
            <a:endParaRPr lang="en-US" altLang="zh-CN" dirty="0" smtClean="0"/>
          </a:p>
          <a:p>
            <a:endParaRPr lang="zh-CN" altLang="en-US" dirty="0" smtClean="0"/>
          </a:p>
          <a:p>
            <a:r>
              <a:rPr lang="en-US" altLang="zh-CN" dirty="0" smtClean="0"/>
              <a:t>    </a:t>
            </a:r>
            <a:r>
              <a:rPr lang="en-US" altLang="zh-CN" dirty="0" smtClean="0"/>
              <a:t>The edge region and low texture region of the disparity map have large error</a:t>
            </a:r>
            <a:endParaRPr lang="zh-CN" altLang="en-US" dirty="0" smtClean="0"/>
          </a:p>
          <a:p>
            <a:endParaRPr lang="zh-CN" altLang="en-US" dirty="0"/>
          </a:p>
        </p:txBody>
      </p:sp>
      <p:pic>
        <p:nvPicPr>
          <p:cNvPr id="7" name="Picture 1" descr="im0"/>
          <p:cNvPicPr>
            <a:picLocks noChangeAspect="1" noChangeArrowheads="1"/>
          </p:cNvPicPr>
          <p:nvPr/>
        </p:nvPicPr>
        <p:blipFill>
          <a:blip r:embed="rId3" cstate="print"/>
          <a:srcRect/>
          <a:stretch>
            <a:fillRect/>
          </a:stretch>
        </p:blipFill>
        <p:spPr bwMode="auto">
          <a:xfrm>
            <a:off x="142843" y="2524796"/>
            <a:ext cx="5835904" cy="4031488"/>
          </a:xfrm>
          <a:prstGeom prst="rect">
            <a:avLst/>
          </a:prstGeom>
          <a:noFill/>
          <a:ln w="9525">
            <a:noFill/>
            <a:miter lim="800000"/>
            <a:headEnd/>
            <a:tailEnd/>
          </a:ln>
        </p:spPr>
      </p:pic>
      <p:pic>
        <p:nvPicPr>
          <p:cNvPr id="8" name="Picture 2" descr="disp0MC-CNN-acrt_000"/>
          <p:cNvPicPr>
            <a:picLocks noChangeAspect="1" noChangeArrowheads="1"/>
          </p:cNvPicPr>
          <p:nvPr/>
        </p:nvPicPr>
        <p:blipFill>
          <a:blip r:embed="rId4"/>
          <a:srcRect/>
          <a:stretch>
            <a:fillRect/>
          </a:stretch>
        </p:blipFill>
        <p:spPr bwMode="auto">
          <a:xfrm>
            <a:off x="6193062" y="2507350"/>
            <a:ext cx="5859912" cy="4048934"/>
          </a:xfrm>
          <a:prstGeom prst="rect">
            <a:avLst/>
          </a:prstGeom>
          <a:noFill/>
          <a:ln w="9525">
            <a:noFill/>
            <a:miter lim="800000"/>
            <a:headEnd/>
            <a:tailEnd/>
          </a:ln>
        </p:spPr>
      </p:pic>
      <p:sp>
        <p:nvSpPr>
          <p:cNvPr id="9" name="矩形 8"/>
          <p:cNvSpPr/>
          <p:nvPr/>
        </p:nvSpPr>
        <p:spPr>
          <a:xfrm>
            <a:off x="-381046" y="60722"/>
            <a:ext cx="12035489" cy="461665"/>
          </a:xfrm>
          <a:prstGeom prst="rect">
            <a:avLst/>
          </a:prstGeom>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 Stereo Matching Based on Convolutional neural network</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59632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png"/>
          <p:cNvPicPr>
            <a:picLocks noChangeAspect="1"/>
          </p:cNvPicPr>
          <p:nvPr/>
        </p:nvPicPr>
        <p:blipFill>
          <a:blip r:embed="rId2"/>
          <a:stretch>
            <a:fillRect/>
          </a:stretch>
        </p:blipFill>
        <p:spPr>
          <a:xfrm>
            <a:off x="0" y="0"/>
            <a:ext cx="12192000" cy="6858000"/>
          </a:xfrm>
          <a:prstGeom prst="rect">
            <a:avLst/>
          </a:prstGeom>
        </p:spPr>
      </p:pic>
      <p:sp>
        <p:nvSpPr>
          <p:cNvPr id="3" name="矩形 2"/>
          <p:cNvSpPr/>
          <p:nvPr/>
        </p:nvSpPr>
        <p:spPr>
          <a:xfrm>
            <a:off x="0" y="1"/>
            <a:ext cx="12192000" cy="6429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5" name="文本框 4"/>
          <p:cNvSpPr txBox="1"/>
          <p:nvPr/>
        </p:nvSpPr>
        <p:spPr>
          <a:xfrm>
            <a:off x="267419" y="923026"/>
            <a:ext cx="8376249" cy="461665"/>
          </a:xfrm>
          <a:prstGeom prst="rect">
            <a:avLst/>
          </a:prstGeom>
          <a:noFill/>
        </p:spPr>
        <p:txBody>
          <a:bodyPr wrap="square" rtlCol="0">
            <a:spAutoFit/>
          </a:bodyPr>
          <a:lstStyle/>
          <a:p>
            <a:r>
              <a:rPr lang="en-US" altLang="zh-CN" sz="2400" b="1" dirty="0" smtClean="0"/>
              <a:t>Further improvement algorithm for Disparity Map</a:t>
            </a:r>
            <a:endParaRPr lang="zh-CN" altLang="en-US" sz="2400" b="1" dirty="0"/>
          </a:p>
        </p:txBody>
      </p:sp>
      <p:sp>
        <p:nvSpPr>
          <p:cNvPr id="6" name="文本框 5"/>
          <p:cNvSpPr txBox="1"/>
          <p:nvPr/>
        </p:nvSpPr>
        <p:spPr>
          <a:xfrm>
            <a:off x="369651" y="1702340"/>
            <a:ext cx="11507821" cy="3416320"/>
          </a:xfrm>
          <a:prstGeom prst="rect">
            <a:avLst/>
          </a:prstGeom>
          <a:noFill/>
        </p:spPr>
        <p:txBody>
          <a:bodyPr wrap="square" rtlCol="0">
            <a:spAutoFit/>
          </a:bodyPr>
          <a:lstStyle/>
          <a:p>
            <a:r>
              <a:rPr lang="en-US" altLang="zh-CN" dirty="0" smtClean="0"/>
              <a:t>Inspired by Cross-based matching cost aggregation, I suggest a new algorithm for improving the accuracy of edge region and low texture region of disparity map.</a:t>
            </a:r>
            <a:r>
              <a:rPr lang="zh-CN" altLang="zh-CN" dirty="0" smtClean="0"/>
              <a:t> ：</a:t>
            </a:r>
            <a:endParaRPr lang="en-US" altLang="zh-CN" dirty="0" smtClean="0"/>
          </a:p>
          <a:p>
            <a:endParaRPr lang="zh-CN" altLang="zh-CN" dirty="0"/>
          </a:p>
          <a:p>
            <a:r>
              <a:rPr lang="en-US" altLang="zh-CN" dirty="0" smtClean="0"/>
              <a:t>1. </a:t>
            </a:r>
            <a:r>
              <a:rPr lang="en-US" altLang="zh-CN" dirty="0" smtClean="0"/>
              <a:t>Based on cross-based growth, set threshold for growth and perform both vertical and horizontal growth to get a neighboring growth region for every point of the disparity image.</a:t>
            </a:r>
            <a:r>
              <a:rPr lang="zh-CN" altLang="zh-CN" dirty="0" smtClean="0"/>
              <a:t> </a:t>
            </a:r>
            <a:endParaRPr lang="en-US" altLang="zh-CN" dirty="0" smtClean="0"/>
          </a:p>
          <a:p>
            <a:pPr marL="342900" indent="-342900">
              <a:buAutoNum type="arabicPeriod"/>
            </a:pPr>
            <a:endParaRPr lang="zh-CN" altLang="zh-CN" dirty="0"/>
          </a:p>
          <a:p>
            <a:r>
              <a:rPr lang="en-US" altLang="zh-CN" dirty="0"/>
              <a:t>2</a:t>
            </a:r>
            <a:r>
              <a:rPr lang="en-US" altLang="zh-CN" dirty="0" smtClean="0"/>
              <a:t>. </a:t>
            </a:r>
            <a:r>
              <a:rPr lang="en-US" altLang="zh-CN" dirty="0" smtClean="0"/>
              <a:t>Based on neighboring growth region, build a disparity histogram for this region.</a:t>
            </a:r>
          </a:p>
          <a:p>
            <a:endParaRPr lang="zh-CN" altLang="zh-CN" dirty="0"/>
          </a:p>
          <a:p>
            <a:r>
              <a:rPr lang="en-US" altLang="zh-CN" dirty="0"/>
              <a:t>3</a:t>
            </a:r>
            <a:r>
              <a:rPr lang="en-US" altLang="zh-CN" dirty="0" smtClean="0"/>
              <a:t>. </a:t>
            </a:r>
            <a:r>
              <a:rPr lang="en-US" altLang="zh-CN" dirty="0" smtClean="0"/>
              <a:t>Based on disparity histogram, select the disparity with highest frequency to replace the disparity of original point.</a:t>
            </a:r>
          </a:p>
          <a:p>
            <a:endParaRPr lang="zh-CN" altLang="zh-CN" dirty="0"/>
          </a:p>
          <a:p>
            <a:r>
              <a:rPr lang="en-US" altLang="zh-CN" dirty="0"/>
              <a:t>4</a:t>
            </a:r>
            <a:r>
              <a:rPr lang="en-US" altLang="zh-CN" dirty="0" smtClean="0"/>
              <a:t>. </a:t>
            </a:r>
            <a:r>
              <a:rPr lang="en-US" altLang="zh-CN" dirty="0" smtClean="0"/>
              <a:t>For every point on disparity map, repeat step 1,2,3 until we update the whole disparity map.</a:t>
            </a:r>
            <a:endParaRPr lang="zh-CN" altLang="zh-CN" dirty="0"/>
          </a:p>
          <a:p>
            <a:endParaRPr lang="zh-CN" altLang="en-US" dirty="0"/>
          </a:p>
        </p:txBody>
      </p:sp>
      <p:sp>
        <p:nvSpPr>
          <p:cNvPr id="7" name="矩形 6"/>
          <p:cNvSpPr/>
          <p:nvPr/>
        </p:nvSpPr>
        <p:spPr>
          <a:xfrm>
            <a:off x="-381046" y="60722"/>
            <a:ext cx="12035489" cy="461665"/>
          </a:xfrm>
          <a:prstGeom prst="rect">
            <a:avLst/>
          </a:prstGeom>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 Stereo Matching Based on Convolutional neural network</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8279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背景.png"/>
          <p:cNvPicPr>
            <a:picLocks noChangeAspect="1"/>
          </p:cNvPicPr>
          <p:nvPr/>
        </p:nvPicPr>
        <p:blipFill>
          <a:blip r:embed="rId2"/>
          <a:stretch>
            <a:fillRect/>
          </a:stretch>
        </p:blipFill>
        <p:spPr>
          <a:xfrm>
            <a:off x="0" y="0"/>
            <a:ext cx="12192000" cy="6858000"/>
          </a:xfrm>
          <a:prstGeom prst="rect">
            <a:avLst/>
          </a:prstGeom>
        </p:spPr>
      </p:pic>
      <p:sp>
        <p:nvSpPr>
          <p:cNvPr id="7" name="矩形 6"/>
          <p:cNvSpPr/>
          <p:nvPr/>
        </p:nvSpPr>
        <p:spPr>
          <a:xfrm>
            <a:off x="0" y="1"/>
            <a:ext cx="12192000" cy="6429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9" name="文本框 8"/>
          <p:cNvSpPr txBox="1"/>
          <p:nvPr/>
        </p:nvSpPr>
        <p:spPr>
          <a:xfrm>
            <a:off x="267419" y="923026"/>
            <a:ext cx="8376249" cy="461665"/>
          </a:xfrm>
          <a:prstGeom prst="rect">
            <a:avLst/>
          </a:prstGeom>
          <a:noFill/>
        </p:spPr>
        <p:txBody>
          <a:bodyPr wrap="square" rtlCol="0">
            <a:spAutoFit/>
          </a:bodyPr>
          <a:lstStyle/>
          <a:p>
            <a:r>
              <a:rPr lang="en-US" altLang="zh-CN" sz="2400" b="1" dirty="0" smtClean="0"/>
              <a:t>The performance of the new improvement method</a:t>
            </a:r>
            <a:endParaRPr lang="zh-CN" altLang="en-US" sz="2400" b="1" dirty="0"/>
          </a:p>
        </p:txBody>
      </p:sp>
      <p:pic>
        <p:nvPicPr>
          <p:cNvPr id="11" name="Picture 1" descr="im0"/>
          <p:cNvPicPr>
            <a:picLocks noChangeAspect="1" noChangeArrowheads="1"/>
          </p:cNvPicPr>
          <p:nvPr/>
        </p:nvPicPr>
        <p:blipFill>
          <a:blip r:embed="rId3" cstate="print"/>
          <a:srcRect/>
          <a:stretch>
            <a:fillRect/>
          </a:stretch>
        </p:blipFill>
        <p:spPr bwMode="auto">
          <a:xfrm>
            <a:off x="3580388" y="678293"/>
            <a:ext cx="4534450" cy="3132433"/>
          </a:xfrm>
          <a:prstGeom prst="rect">
            <a:avLst/>
          </a:prstGeom>
          <a:noFill/>
          <a:ln w="9525">
            <a:noFill/>
            <a:miter lim="800000"/>
            <a:headEnd/>
            <a:tailEnd/>
          </a:ln>
        </p:spPr>
      </p:pic>
      <p:pic>
        <p:nvPicPr>
          <p:cNvPr id="12" name="图片 11" descr="C:\Users\asus\AppData\Local\Microsoft\Windows\INetCache\Content.Word\disp0MC-CNN-acrt_000.png"/>
          <p:cNvPicPr>
            <a:picLocks noChangeAspect="1"/>
          </p:cNvPicPr>
          <p:nvPr/>
        </p:nvPicPr>
        <p:blipFill>
          <a:blip r:embed="rId4" cstate="print"/>
          <a:srcRect/>
          <a:stretch>
            <a:fillRect/>
          </a:stretch>
        </p:blipFill>
        <p:spPr bwMode="auto">
          <a:xfrm>
            <a:off x="44667" y="2776111"/>
            <a:ext cx="5163136" cy="3567493"/>
          </a:xfrm>
          <a:prstGeom prst="rect">
            <a:avLst/>
          </a:prstGeom>
          <a:noFill/>
          <a:ln w="9525">
            <a:noFill/>
            <a:miter lim="800000"/>
            <a:headEnd/>
            <a:tailEnd/>
          </a:ln>
        </p:spPr>
      </p:pic>
      <p:pic>
        <p:nvPicPr>
          <p:cNvPr id="13" name="Picture 2" descr="disp0HX_000"/>
          <p:cNvPicPr>
            <a:picLocks noChangeAspect="1" noChangeArrowheads="1"/>
          </p:cNvPicPr>
          <p:nvPr/>
        </p:nvPicPr>
        <p:blipFill>
          <a:blip r:embed="rId5"/>
          <a:srcRect/>
          <a:stretch>
            <a:fillRect/>
          </a:stretch>
        </p:blipFill>
        <p:spPr bwMode="auto">
          <a:xfrm>
            <a:off x="6528605" y="2709268"/>
            <a:ext cx="5197915" cy="3594337"/>
          </a:xfrm>
          <a:prstGeom prst="rect">
            <a:avLst/>
          </a:prstGeom>
          <a:noFill/>
          <a:ln w="9525">
            <a:noFill/>
            <a:miter lim="800000"/>
            <a:headEnd/>
            <a:tailEnd/>
          </a:ln>
        </p:spPr>
      </p:pic>
      <p:cxnSp>
        <p:nvCxnSpPr>
          <p:cNvPr id="14" name="直接箭头连接符 13"/>
          <p:cNvCxnSpPr/>
          <p:nvPr/>
        </p:nvCxnSpPr>
        <p:spPr>
          <a:xfrm>
            <a:off x="5398325" y="4777827"/>
            <a:ext cx="1044144" cy="180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94553" y="6478621"/>
            <a:ext cx="4912468" cy="369332"/>
          </a:xfrm>
          <a:prstGeom prst="rect">
            <a:avLst/>
          </a:prstGeom>
          <a:noFill/>
        </p:spPr>
        <p:txBody>
          <a:bodyPr wrap="square" rtlCol="0">
            <a:spAutoFit/>
          </a:bodyPr>
          <a:lstStyle/>
          <a:p>
            <a:r>
              <a:rPr lang="en-US" altLang="zh-CN" dirty="0" smtClean="0"/>
              <a:t>Results after classical optimization algorithms</a:t>
            </a:r>
            <a:endParaRPr lang="zh-CN" altLang="en-US" dirty="0"/>
          </a:p>
        </p:txBody>
      </p:sp>
      <p:sp>
        <p:nvSpPr>
          <p:cNvPr id="17" name="文本框 16"/>
          <p:cNvSpPr txBox="1"/>
          <p:nvPr/>
        </p:nvSpPr>
        <p:spPr>
          <a:xfrm>
            <a:off x="6685555" y="6455374"/>
            <a:ext cx="5285362" cy="369332"/>
          </a:xfrm>
          <a:prstGeom prst="rect">
            <a:avLst/>
          </a:prstGeom>
          <a:noFill/>
        </p:spPr>
        <p:txBody>
          <a:bodyPr wrap="square" rtlCol="0">
            <a:spAutoFit/>
          </a:bodyPr>
          <a:lstStyle/>
          <a:p>
            <a:r>
              <a:rPr lang="en-US" altLang="zh-CN" dirty="0" smtClean="0"/>
              <a:t>Using my new algorithm to further improve the result</a:t>
            </a:r>
            <a:endParaRPr lang="zh-CN" altLang="en-US" dirty="0"/>
          </a:p>
        </p:txBody>
      </p:sp>
      <p:sp>
        <p:nvSpPr>
          <p:cNvPr id="15" name="矩形 14"/>
          <p:cNvSpPr/>
          <p:nvPr/>
        </p:nvSpPr>
        <p:spPr>
          <a:xfrm>
            <a:off x="-381046" y="60722"/>
            <a:ext cx="12035489" cy="461665"/>
          </a:xfrm>
          <a:prstGeom prst="rect">
            <a:avLst/>
          </a:prstGeom>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 Stereo Matching Based on Convolutional neural network</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354145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png"/>
          <p:cNvPicPr>
            <a:picLocks noChangeAspect="1"/>
          </p:cNvPicPr>
          <p:nvPr/>
        </p:nvPicPr>
        <p:blipFill>
          <a:blip r:embed="rId2"/>
          <a:stretch>
            <a:fillRect/>
          </a:stretch>
        </p:blipFill>
        <p:spPr>
          <a:xfrm>
            <a:off x="0" y="0"/>
            <a:ext cx="12192000" cy="6858000"/>
          </a:xfrm>
          <a:prstGeom prst="rect">
            <a:avLst/>
          </a:prstGeom>
        </p:spPr>
      </p:pic>
      <p:sp>
        <p:nvSpPr>
          <p:cNvPr id="3" name="矩形 2"/>
          <p:cNvSpPr/>
          <p:nvPr/>
        </p:nvSpPr>
        <p:spPr>
          <a:xfrm>
            <a:off x="0" y="1"/>
            <a:ext cx="12192000" cy="6429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5" name="文本框 4"/>
          <p:cNvSpPr txBox="1"/>
          <p:nvPr/>
        </p:nvSpPr>
        <p:spPr>
          <a:xfrm>
            <a:off x="194553" y="917361"/>
            <a:ext cx="8376249" cy="461665"/>
          </a:xfrm>
          <a:prstGeom prst="rect">
            <a:avLst/>
          </a:prstGeom>
          <a:noFill/>
        </p:spPr>
        <p:txBody>
          <a:bodyPr wrap="square" rtlCol="0">
            <a:spAutoFit/>
          </a:bodyPr>
          <a:lstStyle/>
          <a:p>
            <a:r>
              <a:rPr lang="en-US" altLang="zh-CN" sz="2400" b="1" dirty="0"/>
              <a:t>The performance of the new improvement method</a:t>
            </a:r>
            <a:endParaRPr lang="zh-CN" altLang="en-US" sz="2400" b="1" dirty="0"/>
          </a:p>
        </p:txBody>
      </p:sp>
      <p:pic>
        <p:nvPicPr>
          <p:cNvPr id="7" name="图片 6" descr="G:\VS project\DisparityMapRefine\DisparityMapRefine\trainingH\ArtL\im0.png"/>
          <p:cNvPicPr/>
          <p:nvPr/>
        </p:nvPicPr>
        <p:blipFill>
          <a:blip r:embed="rId3"/>
          <a:srcRect/>
          <a:stretch>
            <a:fillRect/>
          </a:stretch>
        </p:blipFill>
        <p:spPr bwMode="auto">
          <a:xfrm>
            <a:off x="3606150" y="7798"/>
            <a:ext cx="4690788" cy="3825360"/>
          </a:xfrm>
          <a:prstGeom prst="rect">
            <a:avLst/>
          </a:prstGeom>
          <a:noFill/>
          <a:ln w="9525">
            <a:noFill/>
            <a:miter lim="800000"/>
            <a:headEnd/>
            <a:tailEnd/>
          </a:ln>
        </p:spPr>
      </p:pic>
      <p:pic>
        <p:nvPicPr>
          <p:cNvPr id="8" name="Picture 1" descr="disp0MC-CNN-acrt_000"/>
          <p:cNvPicPr>
            <a:picLocks noChangeAspect="1" noChangeArrowheads="1"/>
          </p:cNvPicPr>
          <p:nvPr/>
        </p:nvPicPr>
        <p:blipFill>
          <a:blip r:embed="rId4"/>
          <a:srcRect/>
          <a:stretch>
            <a:fillRect/>
          </a:stretch>
        </p:blipFill>
        <p:spPr bwMode="auto">
          <a:xfrm>
            <a:off x="1600" y="2456265"/>
            <a:ext cx="5568899" cy="4436326"/>
          </a:xfrm>
          <a:prstGeom prst="rect">
            <a:avLst/>
          </a:prstGeom>
          <a:noFill/>
          <a:ln w="9525">
            <a:noFill/>
            <a:miter lim="800000"/>
            <a:headEnd/>
            <a:tailEnd/>
          </a:ln>
        </p:spPr>
      </p:pic>
      <p:pic>
        <p:nvPicPr>
          <p:cNvPr id="9" name="图片 8" descr="G:\VS project\DisparityMapRefine\视觉效果提升版\ArtL\disp0HX_000.png"/>
          <p:cNvPicPr/>
          <p:nvPr/>
        </p:nvPicPr>
        <p:blipFill>
          <a:blip r:embed="rId5"/>
          <a:srcRect/>
          <a:stretch>
            <a:fillRect/>
          </a:stretch>
        </p:blipFill>
        <p:spPr bwMode="auto">
          <a:xfrm>
            <a:off x="6299559" y="2456265"/>
            <a:ext cx="6027499" cy="4394476"/>
          </a:xfrm>
          <a:prstGeom prst="rect">
            <a:avLst/>
          </a:prstGeom>
          <a:noFill/>
          <a:ln w="9525">
            <a:noFill/>
            <a:miter lim="800000"/>
            <a:headEnd/>
            <a:tailEnd/>
          </a:ln>
        </p:spPr>
      </p:pic>
      <p:cxnSp>
        <p:nvCxnSpPr>
          <p:cNvPr id="10" name="直接箭头连接符 9"/>
          <p:cNvCxnSpPr/>
          <p:nvPr/>
        </p:nvCxnSpPr>
        <p:spPr>
          <a:xfrm>
            <a:off x="5322059" y="4739882"/>
            <a:ext cx="1225941" cy="226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94553" y="6478621"/>
            <a:ext cx="4912468" cy="369332"/>
          </a:xfrm>
          <a:prstGeom prst="rect">
            <a:avLst/>
          </a:prstGeom>
          <a:noFill/>
        </p:spPr>
        <p:txBody>
          <a:bodyPr wrap="square" rtlCol="0">
            <a:spAutoFit/>
          </a:bodyPr>
          <a:lstStyle/>
          <a:p>
            <a:r>
              <a:rPr lang="en-US" altLang="zh-CN" dirty="0"/>
              <a:t>Results after classical optimization algorithms</a:t>
            </a:r>
            <a:endParaRPr lang="zh-CN" altLang="en-US" dirty="0"/>
          </a:p>
        </p:txBody>
      </p:sp>
      <p:sp>
        <p:nvSpPr>
          <p:cNvPr id="13" name="文本框 12"/>
          <p:cNvSpPr txBox="1"/>
          <p:nvPr/>
        </p:nvSpPr>
        <p:spPr>
          <a:xfrm>
            <a:off x="7101190" y="6468574"/>
            <a:ext cx="5471855" cy="369332"/>
          </a:xfrm>
          <a:prstGeom prst="rect">
            <a:avLst/>
          </a:prstGeom>
          <a:noFill/>
        </p:spPr>
        <p:txBody>
          <a:bodyPr wrap="square" rtlCol="0">
            <a:spAutoFit/>
          </a:bodyPr>
          <a:lstStyle/>
          <a:p>
            <a:r>
              <a:rPr lang="en-US" altLang="zh-CN" dirty="0"/>
              <a:t>Using my new algorithm to further improve the result</a:t>
            </a:r>
            <a:endParaRPr lang="zh-CN" altLang="en-US" dirty="0"/>
          </a:p>
        </p:txBody>
      </p:sp>
      <p:sp>
        <p:nvSpPr>
          <p:cNvPr id="14" name="矩形 13"/>
          <p:cNvSpPr/>
          <p:nvPr/>
        </p:nvSpPr>
        <p:spPr>
          <a:xfrm>
            <a:off x="-381046" y="60722"/>
            <a:ext cx="12035489" cy="461665"/>
          </a:xfrm>
          <a:prstGeom prst="rect">
            <a:avLst/>
          </a:prstGeom>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 Stereo Matching Based on Convolutional neural network</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2810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png"/>
          <p:cNvPicPr>
            <a:picLocks noChangeAspect="1"/>
          </p:cNvPicPr>
          <p:nvPr/>
        </p:nvPicPr>
        <p:blipFill>
          <a:blip r:embed="rId2"/>
          <a:stretch>
            <a:fillRect/>
          </a:stretch>
        </p:blipFill>
        <p:spPr>
          <a:xfrm>
            <a:off x="0" y="36003"/>
            <a:ext cx="12192000" cy="6858000"/>
          </a:xfrm>
          <a:prstGeom prst="rect">
            <a:avLst/>
          </a:prstGeom>
        </p:spPr>
      </p:pic>
      <p:sp>
        <p:nvSpPr>
          <p:cNvPr id="3" name="矩形 2"/>
          <p:cNvSpPr/>
          <p:nvPr/>
        </p:nvSpPr>
        <p:spPr>
          <a:xfrm>
            <a:off x="0" y="1"/>
            <a:ext cx="12192000" cy="6429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5" name="文本框 4"/>
          <p:cNvSpPr txBox="1"/>
          <p:nvPr/>
        </p:nvSpPr>
        <p:spPr>
          <a:xfrm>
            <a:off x="267419" y="923026"/>
            <a:ext cx="8376249" cy="461665"/>
          </a:xfrm>
          <a:prstGeom prst="rect">
            <a:avLst/>
          </a:prstGeom>
          <a:noFill/>
        </p:spPr>
        <p:txBody>
          <a:bodyPr wrap="square" rtlCol="0">
            <a:spAutoFit/>
          </a:bodyPr>
          <a:lstStyle/>
          <a:p>
            <a:r>
              <a:rPr lang="en-US" altLang="zh-CN" sz="2400" b="1" dirty="0"/>
              <a:t>The performance of the new improvement method</a:t>
            </a:r>
            <a:endParaRPr lang="zh-CN" altLang="en-US" sz="2400" b="1" dirty="0"/>
          </a:p>
        </p:txBody>
      </p:sp>
      <p:cxnSp>
        <p:nvCxnSpPr>
          <p:cNvPr id="7" name="直接箭头连接符 6"/>
          <p:cNvCxnSpPr/>
          <p:nvPr/>
        </p:nvCxnSpPr>
        <p:spPr>
          <a:xfrm>
            <a:off x="4762598" y="3346851"/>
            <a:ext cx="1185950" cy="223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8" name="Picture 2" descr="im0"/>
          <p:cNvPicPr>
            <a:picLocks noChangeAspect="1" noChangeArrowheads="1"/>
          </p:cNvPicPr>
          <p:nvPr/>
        </p:nvPicPr>
        <p:blipFill>
          <a:blip r:embed="rId3" cstate="print"/>
          <a:srcRect/>
          <a:stretch>
            <a:fillRect/>
          </a:stretch>
        </p:blipFill>
        <p:spPr bwMode="auto">
          <a:xfrm>
            <a:off x="3841434" y="60721"/>
            <a:ext cx="4509132" cy="3763604"/>
          </a:xfrm>
          <a:prstGeom prst="rect">
            <a:avLst/>
          </a:prstGeom>
          <a:noFill/>
          <a:ln w="9525">
            <a:noFill/>
            <a:miter lim="800000"/>
            <a:headEnd/>
            <a:tailEnd/>
          </a:ln>
        </p:spPr>
      </p:pic>
      <p:pic>
        <p:nvPicPr>
          <p:cNvPr id="9" name="Picture 3" descr="disp0MC-CNN-acrt_000"/>
          <p:cNvPicPr>
            <a:picLocks noChangeAspect="1" noChangeArrowheads="1"/>
          </p:cNvPicPr>
          <p:nvPr/>
        </p:nvPicPr>
        <p:blipFill>
          <a:blip r:embed="rId4"/>
          <a:srcRect/>
          <a:stretch>
            <a:fillRect/>
          </a:stretch>
        </p:blipFill>
        <p:spPr bwMode="auto">
          <a:xfrm>
            <a:off x="0" y="2283691"/>
            <a:ext cx="5129817" cy="4277288"/>
          </a:xfrm>
          <a:prstGeom prst="rect">
            <a:avLst/>
          </a:prstGeom>
          <a:noFill/>
          <a:ln w="9525">
            <a:noFill/>
            <a:miter lim="800000"/>
            <a:headEnd/>
            <a:tailEnd/>
          </a:ln>
        </p:spPr>
      </p:pic>
      <p:pic>
        <p:nvPicPr>
          <p:cNvPr id="10" name="Picture 4" descr="disp0HX_000"/>
          <p:cNvPicPr>
            <a:picLocks noChangeAspect="1" noChangeArrowheads="1"/>
          </p:cNvPicPr>
          <p:nvPr/>
        </p:nvPicPr>
        <p:blipFill>
          <a:blip r:embed="rId5"/>
          <a:srcRect/>
          <a:stretch>
            <a:fillRect/>
          </a:stretch>
        </p:blipFill>
        <p:spPr bwMode="auto">
          <a:xfrm>
            <a:off x="6381346" y="2238876"/>
            <a:ext cx="5184842" cy="4322103"/>
          </a:xfrm>
          <a:prstGeom prst="rect">
            <a:avLst/>
          </a:prstGeom>
          <a:noFill/>
          <a:ln w="9525">
            <a:noFill/>
            <a:miter lim="800000"/>
            <a:headEnd/>
            <a:tailEnd/>
          </a:ln>
        </p:spPr>
      </p:pic>
      <p:cxnSp>
        <p:nvCxnSpPr>
          <p:cNvPr id="12" name="直接箭头连接符 11"/>
          <p:cNvCxnSpPr/>
          <p:nvPr/>
        </p:nvCxnSpPr>
        <p:spPr>
          <a:xfrm>
            <a:off x="5189760" y="4701573"/>
            <a:ext cx="1225941" cy="226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94553" y="6478621"/>
            <a:ext cx="4912468" cy="369332"/>
          </a:xfrm>
          <a:prstGeom prst="rect">
            <a:avLst/>
          </a:prstGeom>
          <a:noFill/>
        </p:spPr>
        <p:txBody>
          <a:bodyPr wrap="square" rtlCol="0">
            <a:spAutoFit/>
          </a:bodyPr>
          <a:lstStyle/>
          <a:p>
            <a:r>
              <a:rPr lang="en-US" altLang="zh-CN" dirty="0"/>
              <a:t>Results after classical optimization algorithms</a:t>
            </a:r>
            <a:endParaRPr lang="zh-CN" altLang="en-US" dirty="0"/>
          </a:p>
        </p:txBody>
      </p:sp>
      <p:sp>
        <p:nvSpPr>
          <p:cNvPr id="14" name="文本框 13"/>
          <p:cNvSpPr txBox="1"/>
          <p:nvPr/>
        </p:nvSpPr>
        <p:spPr>
          <a:xfrm>
            <a:off x="6593732" y="6488669"/>
            <a:ext cx="5285362" cy="369332"/>
          </a:xfrm>
          <a:prstGeom prst="rect">
            <a:avLst/>
          </a:prstGeom>
          <a:noFill/>
        </p:spPr>
        <p:txBody>
          <a:bodyPr wrap="square" rtlCol="0">
            <a:spAutoFit/>
          </a:bodyPr>
          <a:lstStyle/>
          <a:p>
            <a:r>
              <a:rPr lang="en-US" altLang="zh-CN" dirty="0"/>
              <a:t>Using my new algorithm to further improve the result</a:t>
            </a:r>
            <a:endParaRPr lang="zh-CN" altLang="en-US" dirty="0"/>
          </a:p>
        </p:txBody>
      </p:sp>
      <p:sp>
        <p:nvSpPr>
          <p:cNvPr id="15" name="矩形 14"/>
          <p:cNvSpPr/>
          <p:nvPr/>
        </p:nvSpPr>
        <p:spPr>
          <a:xfrm>
            <a:off x="-381046" y="60722"/>
            <a:ext cx="12035489" cy="461665"/>
          </a:xfrm>
          <a:prstGeom prst="rect">
            <a:avLst/>
          </a:prstGeom>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 Stereo Matching Based on Convolutional neural network</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35739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png"/>
          <p:cNvPicPr>
            <a:picLocks noChangeAspect="1"/>
          </p:cNvPicPr>
          <p:nvPr/>
        </p:nvPicPr>
        <p:blipFill>
          <a:blip r:embed="rId2"/>
          <a:stretch>
            <a:fillRect/>
          </a:stretch>
        </p:blipFill>
        <p:spPr>
          <a:xfrm>
            <a:off x="0" y="0"/>
            <a:ext cx="12192000" cy="6858000"/>
          </a:xfrm>
          <a:prstGeom prst="rect">
            <a:avLst/>
          </a:prstGeom>
        </p:spPr>
      </p:pic>
      <p:sp>
        <p:nvSpPr>
          <p:cNvPr id="3" name="矩形 2"/>
          <p:cNvSpPr/>
          <p:nvPr/>
        </p:nvSpPr>
        <p:spPr>
          <a:xfrm>
            <a:off x="0" y="1"/>
            <a:ext cx="12192000" cy="6429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5" name="文本框 4"/>
          <p:cNvSpPr txBox="1"/>
          <p:nvPr/>
        </p:nvSpPr>
        <p:spPr>
          <a:xfrm>
            <a:off x="267419" y="923026"/>
            <a:ext cx="8376249" cy="461665"/>
          </a:xfrm>
          <a:prstGeom prst="rect">
            <a:avLst/>
          </a:prstGeom>
          <a:noFill/>
        </p:spPr>
        <p:txBody>
          <a:bodyPr wrap="square" rtlCol="0">
            <a:spAutoFit/>
          </a:bodyPr>
          <a:lstStyle/>
          <a:p>
            <a:r>
              <a:rPr lang="en-US" altLang="zh-CN" sz="2400" b="1" dirty="0"/>
              <a:t>The performance of the new improvement method</a:t>
            </a:r>
            <a:endParaRPr lang="zh-CN" altLang="en-US" sz="2400" b="1" dirty="0"/>
          </a:p>
        </p:txBody>
      </p:sp>
      <p:sp>
        <p:nvSpPr>
          <p:cNvPr id="7" name="文本框 6"/>
          <p:cNvSpPr txBox="1"/>
          <p:nvPr/>
        </p:nvSpPr>
        <p:spPr>
          <a:xfrm>
            <a:off x="267419" y="1682885"/>
            <a:ext cx="11113943" cy="369332"/>
          </a:xfrm>
          <a:prstGeom prst="rect">
            <a:avLst/>
          </a:prstGeom>
          <a:noFill/>
        </p:spPr>
        <p:txBody>
          <a:bodyPr wrap="square" rtlCol="0">
            <a:spAutoFit/>
          </a:bodyPr>
          <a:lstStyle/>
          <a:p>
            <a:r>
              <a:rPr lang="en-US" altLang="zh-CN" dirty="0" smtClean="0"/>
              <a:t>Improvements of the new algorithm</a:t>
            </a:r>
            <a:r>
              <a:rPr lang="zh-CN" altLang="en-US" dirty="0" smtClean="0"/>
              <a:t>：</a:t>
            </a:r>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2033463964"/>
              </p:ext>
            </p:extLst>
          </p:nvPr>
        </p:nvGraphicFramePr>
        <p:xfrm>
          <a:off x="183745" y="2141946"/>
          <a:ext cx="11839650" cy="2313321"/>
        </p:xfrm>
        <a:graphic>
          <a:graphicData uri="http://schemas.openxmlformats.org/drawingml/2006/table">
            <a:tbl>
              <a:tblPr firstRow="1" bandRow="1">
                <a:tableStyleId>{5C22544A-7EE6-4342-B048-85BDC9FD1C3A}</a:tableStyleId>
              </a:tblPr>
              <a:tblGrid>
                <a:gridCol w="696450"/>
                <a:gridCol w="696450"/>
                <a:gridCol w="696450"/>
                <a:gridCol w="696450"/>
                <a:gridCol w="696450"/>
                <a:gridCol w="696450"/>
                <a:gridCol w="696450"/>
                <a:gridCol w="696450"/>
                <a:gridCol w="696450"/>
                <a:gridCol w="696450"/>
                <a:gridCol w="696450"/>
                <a:gridCol w="696450"/>
                <a:gridCol w="696450"/>
                <a:gridCol w="696450"/>
                <a:gridCol w="696450"/>
                <a:gridCol w="696450"/>
                <a:gridCol w="696450"/>
              </a:tblGrid>
              <a:tr h="771107">
                <a:tc>
                  <a:txBody>
                    <a:bodyPr/>
                    <a:lstStyle/>
                    <a:p>
                      <a:pPr algn="ctr">
                        <a:lnSpc>
                          <a:spcPct val="150000"/>
                        </a:lnSpc>
                        <a:spcAft>
                          <a:spcPts val="0"/>
                        </a:spcAft>
                      </a:pPr>
                      <a:r>
                        <a:rPr lang="en-US" sz="1050" kern="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altLang="zh-CN" sz="1050" kern="0" dirty="0" err="1" smtClean="0">
                          <a:effectLst/>
                          <a:latin typeface="Times New Roman" panose="02020603050405020304" pitchFamily="18" charset="0"/>
                          <a:ea typeface="宋体" panose="02010600030101010101" pitchFamily="2" charset="-122"/>
                          <a:cs typeface="Times New Roman" panose="02020603050405020304" pitchFamily="18" charset="0"/>
                        </a:rPr>
                        <a:t>Avg</a:t>
                      </a:r>
                      <a:r>
                        <a:rPr lang="en-US" altLang="zh-CN" sz="1050" kern="0" baseline="0" dirty="0" smtClean="0">
                          <a:effectLst/>
                          <a:latin typeface="Times New Roman" panose="02020603050405020304" pitchFamily="18" charset="0"/>
                          <a:ea typeface="宋体" panose="02010600030101010101" pitchFamily="2" charset="-122"/>
                          <a:cs typeface="Times New Roman" panose="02020603050405020304" pitchFamily="18" charset="0"/>
                        </a:rPr>
                        <a:t>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Adiron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ArtL</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Jade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Motor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MotorE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Piano</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PianoL</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dirty="0">
                          <a:effectLst/>
                          <a:latin typeface="Times New Roman" panose="02020603050405020304" pitchFamily="18" charset="0"/>
                          <a:ea typeface="宋体" panose="02010600030101010101" pitchFamily="2" charset="-122"/>
                          <a:cs typeface="Times New Roman" panose="02020603050405020304" pitchFamily="18" charset="0"/>
                        </a:rPr>
                        <a:t>Pipes</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Playroom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Playtable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PlaytableP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Recycle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Shelves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Teddy</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Vintage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771107">
                <a:tc>
                  <a:txBody>
                    <a:bodyPr/>
                    <a:lstStyle/>
                    <a:p>
                      <a:pPr algn="ctr">
                        <a:lnSpc>
                          <a:spcPct val="150000"/>
                        </a:lnSpc>
                        <a:spcAft>
                          <a:spcPts val="0"/>
                        </a:spcAft>
                      </a:pPr>
                      <a:r>
                        <a:rPr lang="en-US" altLang="zh-CN" sz="1050" kern="0" dirty="0" smtClean="0">
                          <a:effectLst/>
                          <a:latin typeface="Times New Roman" panose="02020603050405020304" pitchFamily="18" charset="0"/>
                          <a:ea typeface="宋体" panose="02010600030101010101" pitchFamily="2" charset="-122"/>
                          <a:cs typeface="Times New Roman" panose="02020603050405020304" pitchFamily="18" charset="0"/>
                        </a:rPr>
                        <a:t>After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10.1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6.48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16.1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12.6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18.2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4.13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14.6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15.0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6.92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29.7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4.50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24.3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771107">
                <a:tc>
                  <a:txBody>
                    <a:bodyPr/>
                    <a:lstStyle/>
                    <a:p>
                      <a:pPr algn="ctr">
                        <a:lnSpc>
                          <a:spcPct val="150000"/>
                        </a:lnSpc>
                        <a:spcAft>
                          <a:spcPts val="0"/>
                        </a:spcAft>
                      </a:pPr>
                      <a:r>
                        <a:rPr lang="en-US" altLang="zh-CN" sz="1050" kern="0" dirty="0" smtClean="0">
                          <a:effectLst/>
                          <a:latin typeface="Times New Roman" panose="02020603050405020304" pitchFamily="18" charset="0"/>
                          <a:ea typeface="宋体" panose="02010600030101010101" pitchFamily="2" charset="-122"/>
                          <a:cs typeface="Times New Roman" panose="02020603050405020304" pitchFamily="18" charset="0"/>
                        </a:rPr>
                        <a:t>Before</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10.3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3.33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8.04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16.1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3.66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3.76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12.5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dirty="0">
                          <a:effectLst/>
                          <a:latin typeface="Times New Roman" panose="02020603050405020304" pitchFamily="18" charset="0"/>
                          <a:ea typeface="宋体" panose="02010600030101010101" pitchFamily="2" charset="-122"/>
                          <a:cs typeface="Times New Roman" panose="02020603050405020304" pitchFamily="18" charset="0"/>
                        </a:rPr>
                        <a:t>18.5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4.22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14.6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15.1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13.3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6.92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30.5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4.65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dirty="0">
                          <a:effectLst/>
                          <a:latin typeface="Times New Roman" panose="02020603050405020304" pitchFamily="18" charset="0"/>
                          <a:ea typeface="宋体" panose="02010600030101010101" pitchFamily="2" charset="-122"/>
                          <a:cs typeface="Times New Roman" panose="02020603050405020304" pitchFamily="18" charset="0"/>
                        </a:rPr>
                        <a:t>24.8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pic>
        <p:nvPicPr>
          <p:cNvPr id="9" name="图片 8" descr="G:\VS project\DisparityMapRefine\7_综合\trainingH\Preview Table.png"/>
          <p:cNvPicPr/>
          <p:nvPr/>
        </p:nvPicPr>
        <p:blipFill>
          <a:blip r:embed="rId3"/>
          <a:srcRect/>
          <a:stretch>
            <a:fillRect/>
          </a:stretch>
        </p:blipFill>
        <p:spPr bwMode="auto">
          <a:xfrm>
            <a:off x="3799344" y="0"/>
            <a:ext cx="7582017" cy="7361382"/>
          </a:xfrm>
          <a:prstGeom prst="rect">
            <a:avLst/>
          </a:prstGeom>
          <a:noFill/>
          <a:ln w="9525">
            <a:noFill/>
            <a:miter lim="800000"/>
            <a:headEnd/>
            <a:tailEnd/>
          </a:ln>
        </p:spPr>
      </p:pic>
      <p:sp>
        <p:nvSpPr>
          <p:cNvPr id="10" name="文本框 9"/>
          <p:cNvSpPr txBox="1"/>
          <p:nvPr/>
        </p:nvSpPr>
        <p:spPr>
          <a:xfrm>
            <a:off x="267419" y="4786009"/>
            <a:ext cx="11755976" cy="1200329"/>
          </a:xfrm>
          <a:prstGeom prst="rect">
            <a:avLst/>
          </a:prstGeom>
          <a:noFill/>
        </p:spPr>
        <p:txBody>
          <a:bodyPr wrap="square" rtlCol="0">
            <a:spAutoFit/>
          </a:bodyPr>
          <a:lstStyle/>
          <a:p>
            <a:r>
              <a:rPr lang="en-US" altLang="zh-CN" dirty="0" smtClean="0"/>
              <a:t>    </a:t>
            </a:r>
            <a:r>
              <a:rPr lang="en-US" altLang="zh-CN" dirty="0" smtClean="0"/>
              <a:t>Based on original result, using the new improvements algorithm I suggest in this project successfully increase the final accuracy of the disparity map. The accuracy of edge region has been largely improved, the contour of objects in the disparity map become more smooth and clear. Overall, the new algorithm help lower the average error for 0.2 percent.</a:t>
            </a:r>
            <a:r>
              <a:rPr lang="zh-CN" altLang="zh-CN" dirty="0" smtClean="0"/>
              <a:t> 。</a:t>
            </a:r>
            <a:endParaRPr lang="zh-CN" altLang="zh-CN" dirty="0"/>
          </a:p>
          <a:p>
            <a:endParaRPr lang="zh-CN" altLang="en-US" dirty="0"/>
          </a:p>
        </p:txBody>
      </p:sp>
      <p:sp>
        <p:nvSpPr>
          <p:cNvPr id="11" name="矩形 10"/>
          <p:cNvSpPr/>
          <p:nvPr/>
        </p:nvSpPr>
        <p:spPr>
          <a:xfrm>
            <a:off x="-381046" y="60722"/>
            <a:ext cx="12035489" cy="461665"/>
          </a:xfrm>
          <a:prstGeom prst="rect">
            <a:avLst/>
          </a:prstGeom>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 Stereo Matching Based on Convolutional neural network</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849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png"/>
          <p:cNvPicPr>
            <a:picLocks noChangeAspect="1"/>
          </p:cNvPicPr>
          <p:nvPr/>
        </p:nvPicPr>
        <p:blipFill>
          <a:blip r:embed="rId3"/>
          <a:stretch>
            <a:fillRect/>
          </a:stretch>
        </p:blipFill>
        <p:spPr>
          <a:xfrm>
            <a:off x="0" y="0"/>
            <a:ext cx="12192000" cy="6858000"/>
          </a:xfrm>
          <a:prstGeom prst="rect">
            <a:avLst/>
          </a:prstGeom>
        </p:spPr>
      </p:pic>
      <p:sp>
        <p:nvSpPr>
          <p:cNvPr id="3" name="矩形 2"/>
          <p:cNvSpPr/>
          <p:nvPr/>
        </p:nvSpPr>
        <p:spPr>
          <a:xfrm>
            <a:off x="0" y="1"/>
            <a:ext cx="12192000" cy="6429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5" name="文本框 4"/>
          <p:cNvSpPr txBox="1"/>
          <p:nvPr/>
        </p:nvSpPr>
        <p:spPr>
          <a:xfrm>
            <a:off x="136151" y="897680"/>
            <a:ext cx="8376249" cy="461665"/>
          </a:xfrm>
          <a:prstGeom prst="rect">
            <a:avLst/>
          </a:prstGeom>
          <a:noFill/>
        </p:spPr>
        <p:txBody>
          <a:bodyPr wrap="square" rtlCol="0">
            <a:spAutoFit/>
          </a:bodyPr>
          <a:lstStyle/>
          <a:p>
            <a:r>
              <a:rPr lang="en-US" altLang="zh-CN" sz="2400" b="1" dirty="0" smtClean="0"/>
              <a:t>CNN based method V.S. Previous method</a:t>
            </a:r>
            <a:endParaRPr lang="zh-CN" altLang="en-US" sz="2400" b="1" dirty="0"/>
          </a:p>
        </p:txBody>
      </p:sp>
      <p:sp>
        <p:nvSpPr>
          <p:cNvPr id="6" name="文本框 5"/>
          <p:cNvSpPr txBox="1"/>
          <p:nvPr/>
        </p:nvSpPr>
        <p:spPr>
          <a:xfrm>
            <a:off x="227591" y="1585609"/>
            <a:ext cx="10939762" cy="369332"/>
          </a:xfrm>
          <a:prstGeom prst="rect">
            <a:avLst/>
          </a:prstGeom>
          <a:noFill/>
        </p:spPr>
        <p:txBody>
          <a:bodyPr wrap="square" rtlCol="0">
            <a:spAutoFit/>
          </a:bodyPr>
          <a:lstStyle/>
          <a:p>
            <a:r>
              <a:rPr lang="en-US" altLang="zh-CN" dirty="0" smtClean="0"/>
              <a:t>Previous methods include Census</a:t>
            </a:r>
            <a:r>
              <a:rPr lang="zh-CN" altLang="zh-CN" dirty="0"/>
              <a:t>，</a:t>
            </a:r>
            <a:r>
              <a:rPr lang="en-US" altLang="zh-CN" dirty="0"/>
              <a:t>Semi-global Block Matching,  </a:t>
            </a:r>
            <a:r>
              <a:rPr lang="en-US" altLang="zh-CN" dirty="0" err="1" smtClean="0"/>
              <a:t>MeshStereo</a:t>
            </a:r>
            <a:r>
              <a:rPr lang="en-US" altLang="zh-CN" dirty="0" smtClean="0"/>
              <a:t> and NCC</a:t>
            </a:r>
            <a:r>
              <a:rPr lang="zh-CN" altLang="en-US" dirty="0"/>
              <a:t>。</a:t>
            </a:r>
            <a:endParaRPr lang="en-US" altLang="zh-CN" dirty="0" smtClean="0"/>
          </a:p>
        </p:txBody>
      </p:sp>
      <p:graphicFrame>
        <p:nvGraphicFramePr>
          <p:cNvPr id="7" name="表格 6"/>
          <p:cNvGraphicFramePr>
            <a:graphicFrameLocks noGrp="1"/>
          </p:cNvGraphicFramePr>
          <p:nvPr>
            <p:extLst>
              <p:ext uri="{D42A27DB-BD31-4B8C-83A1-F6EECF244321}">
                <p14:modId xmlns:p14="http://schemas.microsoft.com/office/powerpoint/2010/main" val="3651527549"/>
              </p:ext>
            </p:extLst>
          </p:nvPr>
        </p:nvGraphicFramePr>
        <p:xfrm>
          <a:off x="1" y="2805978"/>
          <a:ext cx="12110934" cy="2806882"/>
        </p:xfrm>
        <a:graphic>
          <a:graphicData uri="http://schemas.openxmlformats.org/drawingml/2006/table">
            <a:tbl>
              <a:tblPr firstRow="1" bandRow="1">
                <a:tableStyleId>{5C22544A-7EE6-4342-B048-85BDC9FD1C3A}</a:tableStyleId>
              </a:tblPr>
              <a:tblGrid>
                <a:gridCol w="2018489"/>
                <a:gridCol w="2018489"/>
                <a:gridCol w="2018489"/>
                <a:gridCol w="2018489"/>
                <a:gridCol w="2018489"/>
                <a:gridCol w="2018489"/>
              </a:tblGrid>
              <a:tr h="404150">
                <a:tc>
                  <a:txBody>
                    <a:bodyPr/>
                    <a:lstStyle/>
                    <a:p>
                      <a:r>
                        <a:rPr lang="en-US" altLang="zh-CN" dirty="0" smtClean="0"/>
                        <a:t>Original Image</a:t>
                      </a:r>
                      <a:endParaRPr lang="zh-CN" altLang="en-US" dirty="0"/>
                    </a:p>
                  </a:txBody>
                  <a:tcPr/>
                </a:tc>
                <a:tc>
                  <a:txBody>
                    <a:bodyPr/>
                    <a:lstStyle/>
                    <a:p>
                      <a:r>
                        <a:rPr lang="en-US" altLang="zh-CN" dirty="0" smtClean="0"/>
                        <a:t>CNN</a:t>
                      </a:r>
                      <a:endParaRPr lang="zh-CN" altLang="en-US" dirty="0"/>
                    </a:p>
                  </a:txBody>
                  <a:tcPr/>
                </a:tc>
                <a:tc>
                  <a:txBody>
                    <a:bodyPr/>
                    <a:lstStyle/>
                    <a:p>
                      <a:r>
                        <a:rPr lang="en-US" altLang="zh-CN" dirty="0" smtClean="0"/>
                        <a:t>Census</a:t>
                      </a:r>
                      <a:endParaRPr lang="zh-CN" altLang="en-US" dirty="0"/>
                    </a:p>
                  </a:txBody>
                  <a:tcPr/>
                </a:tc>
                <a:tc>
                  <a:txBody>
                    <a:bodyPr/>
                    <a:lstStyle/>
                    <a:p>
                      <a:r>
                        <a:rPr lang="en-US" altLang="zh-CN" dirty="0" smtClean="0"/>
                        <a:t>SGM</a:t>
                      </a:r>
                      <a:endParaRPr lang="zh-CN" altLang="en-US" dirty="0"/>
                    </a:p>
                  </a:txBody>
                  <a:tcPr/>
                </a:tc>
                <a:tc>
                  <a:txBody>
                    <a:bodyPr/>
                    <a:lstStyle/>
                    <a:p>
                      <a:r>
                        <a:rPr lang="en-US" altLang="zh-CN" dirty="0" err="1" smtClean="0"/>
                        <a:t>MeshStereo</a:t>
                      </a:r>
                      <a:endParaRPr lang="zh-CN" altLang="en-US" dirty="0"/>
                    </a:p>
                  </a:txBody>
                  <a:tcPr/>
                </a:tc>
                <a:tc>
                  <a:txBody>
                    <a:bodyPr/>
                    <a:lstStyle/>
                    <a:p>
                      <a:r>
                        <a:rPr lang="en-US" altLang="zh-CN" dirty="0" smtClean="0"/>
                        <a:t>NCC</a:t>
                      </a:r>
                      <a:endParaRPr lang="zh-CN" altLang="en-US" dirty="0"/>
                    </a:p>
                  </a:txBody>
                  <a:tcPr/>
                </a:tc>
              </a:tr>
              <a:tr h="2402732">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bl>
          </a:graphicData>
        </a:graphic>
      </p:graphicFrame>
      <p:pic>
        <p:nvPicPr>
          <p:cNvPr id="12" name="图片 11" descr="C:\Users\krisH\Downloads\results_MeshStereo_H\trainingH\Motorcycle\disp0MeshStereo_00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09930" y="3532241"/>
            <a:ext cx="1938739" cy="1685789"/>
          </a:xfrm>
          <a:prstGeom prst="rect">
            <a:avLst/>
          </a:prstGeom>
          <a:noFill/>
          <a:ln>
            <a:noFill/>
          </a:ln>
        </p:spPr>
      </p:pic>
      <p:pic>
        <p:nvPicPr>
          <p:cNvPr id="13" name="图片 12" descr="C:\Users\krisH\Downloads\results_R-NCC_F\trainingF\Motorcycle\disp0R-NCC_000.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58395" y="3528930"/>
            <a:ext cx="2069057" cy="1689100"/>
          </a:xfrm>
          <a:prstGeom prst="rect">
            <a:avLst/>
          </a:prstGeom>
          <a:noFill/>
          <a:ln>
            <a:noFill/>
          </a:ln>
        </p:spPr>
      </p:pic>
      <p:sp>
        <p:nvSpPr>
          <p:cNvPr id="14" name="文本框 13"/>
          <p:cNvSpPr txBox="1"/>
          <p:nvPr/>
        </p:nvSpPr>
        <p:spPr>
          <a:xfrm>
            <a:off x="388189" y="5909899"/>
            <a:ext cx="10403456" cy="369332"/>
          </a:xfrm>
          <a:prstGeom prst="rect">
            <a:avLst/>
          </a:prstGeom>
          <a:noFill/>
        </p:spPr>
        <p:txBody>
          <a:bodyPr wrap="square" rtlCol="0">
            <a:spAutoFit/>
          </a:bodyPr>
          <a:lstStyle/>
          <a:p>
            <a:r>
              <a:rPr lang="en-US" altLang="zh-CN" dirty="0" smtClean="0"/>
              <a:t>CNN based stereo matching have best visual result.</a:t>
            </a:r>
            <a:endParaRPr lang="zh-CN" altLang="en-US" dirty="0"/>
          </a:p>
        </p:txBody>
      </p:sp>
      <p:sp>
        <p:nvSpPr>
          <p:cNvPr id="15" name="文本框 14"/>
          <p:cNvSpPr txBox="1"/>
          <p:nvPr/>
        </p:nvSpPr>
        <p:spPr>
          <a:xfrm>
            <a:off x="227591" y="2170545"/>
            <a:ext cx="4418300" cy="369332"/>
          </a:xfrm>
          <a:prstGeom prst="rect">
            <a:avLst/>
          </a:prstGeom>
          <a:noFill/>
        </p:spPr>
        <p:txBody>
          <a:bodyPr wrap="square" rtlCol="0">
            <a:spAutoFit/>
          </a:bodyPr>
          <a:lstStyle/>
          <a:p>
            <a:r>
              <a:rPr lang="en-US" altLang="zh-CN" dirty="0" smtClean="0"/>
              <a:t>Disparity Map Comparison</a:t>
            </a:r>
            <a:r>
              <a:rPr lang="zh-CN" altLang="en-US" dirty="0" smtClean="0"/>
              <a:t>：</a:t>
            </a:r>
            <a:endParaRPr lang="zh-CN" altLang="en-US" dirty="0"/>
          </a:p>
        </p:txBody>
      </p:sp>
      <p:pic>
        <p:nvPicPr>
          <p:cNvPr id="16" name="图片 15" descr="D:\VS project\DisparityMapRefine\DisparityMapRefine\trainingH\Motorcycle\im0.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25" y="3536185"/>
            <a:ext cx="2003899" cy="1681844"/>
          </a:xfrm>
          <a:prstGeom prst="rect">
            <a:avLst/>
          </a:prstGeom>
          <a:noFill/>
          <a:ln>
            <a:noFill/>
          </a:ln>
        </p:spPr>
      </p:pic>
      <p:pic>
        <p:nvPicPr>
          <p:cNvPr id="17" name="图片 16" descr="D:\VS project\DisparityMapRefine\视觉效果提升版\Motorcycle\disp0HX_000.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94173" y="3536185"/>
            <a:ext cx="2013624" cy="1681844"/>
          </a:xfrm>
          <a:prstGeom prst="rect">
            <a:avLst/>
          </a:prstGeom>
          <a:noFill/>
          <a:ln>
            <a:noFill/>
          </a:ln>
        </p:spPr>
      </p:pic>
      <p:pic>
        <p:nvPicPr>
          <p:cNvPr id="18" name="图片 17" descr="C:\Users\krisH\Downloads\results_Cens5_H\trainingH\Motorcycle\disp0Cens5_000.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20458" y="3536185"/>
            <a:ext cx="2003898" cy="1681844"/>
          </a:xfrm>
          <a:prstGeom prst="rect">
            <a:avLst/>
          </a:prstGeom>
          <a:noFill/>
          <a:ln>
            <a:noFill/>
          </a:ln>
        </p:spPr>
      </p:pic>
      <p:pic>
        <p:nvPicPr>
          <p:cNvPr id="19" name="图片 18" descr="C:\Users\krisH\Downloads\results_SGBM1_Q\trainingQ\Motorcycle\disp0SGBM1_000.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31147" y="3536185"/>
            <a:ext cx="2069057" cy="1685790"/>
          </a:xfrm>
          <a:prstGeom prst="rect">
            <a:avLst/>
          </a:prstGeom>
          <a:noFill/>
          <a:ln>
            <a:noFill/>
          </a:ln>
        </p:spPr>
      </p:pic>
      <p:sp>
        <p:nvSpPr>
          <p:cNvPr id="21" name="矩形 20"/>
          <p:cNvSpPr/>
          <p:nvPr/>
        </p:nvSpPr>
        <p:spPr>
          <a:xfrm>
            <a:off x="-381046" y="60722"/>
            <a:ext cx="12035489" cy="461665"/>
          </a:xfrm>
          <a:prstGeom prst="rect">
            <a:avLst/>
          </a:prstGeom>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 Stereo Matching Based on Convolutional neural network</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6608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png"/>
          <p:cNvPicPr>
            <a:picLocks noChangeAspect="1"/>
          </p:cNvPicPr>
          <p:nvPr/>
        </p:nvPicPr>
        <p:blipFill>
          <a:blip r:embed="rId2"/>
          <a:stretch>
            <a:fillRect/>
          </a:stretch>
        </p:blipFill>
        <p:spPr>
          <a:xfrm>
            <a:off x="0" y="1"/>
            <a:ext cx="12192000" cy="6858000"/>
          </a:xfrm>
          <a:prstGeom prst="rect">
            <a:avLst/>
          </a:prstGeom>
        </p:spPr>
      </p:pic>
      <p:sp>
        <p:nvSpPr>
          <p:cNvPr id="3" name="矩形 2"/>
          <p:cNvSpPr/>
          <p:nvPr/>
        </p:nvSpPr>
        <p:spPr>
          <a:xfrm>
            <a:off x="0" y="1"/>
            <a:ext cx="12192000" cy="6429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7" name="文本框 6"/>
          <p:cNvSpPr txBox="1"/>
          <p:nvPr/>
        </p:nvSpPr>
        <p:spPr>
          <a:xfrm>
            <a:off x="158300" y="815995"/>
            <a:ext cx="11447253" cy="2308324"/>
          </a:xfrm>
          <a:prstGeom prst="rect">
            <a:avLst/>
          </a:prstGeom>
          <a:noFill/>
        </p:spPr>
        <p:txBody>
          <a:bodyPr wrap="square" rtlCol="0">
            <a:spAutoFit/>
          </a:bodyPr>
          <a:lstStyle/>
          <a:p>
            <a:r>
              <a:rPr lang="en-US" altLang="zh-CN" sz="2400" b="1" dirty="0" smtClean="0"/>
              <a:t>Stereo Matching</a:t>
            </a:r>
            <a:endParaRPr lang="en-US" altLang="zh-CN" sz="2400" b="1" dirty="0" smtClean="0"/>
          </a:p>
          <a:p>
            <a:endParaRPr lang="en-US" altLang="zh-CN" sz="2000" dirty="0" smtClean="0"/>
          </a:p>
          <a:p>
            <a:r>
              <a:rPr lang="en-US" altLang="zh-CN" sz="2000" dirty="0" smtClean="0"/>
              <a:t>Using left and right images taken by Stereo Cameras</a:t>
            </a:r>
            <a:r>
              <a:rPr lang="zh-CN" altLang="en-US" sz="2000" dirty="0" smtClean="0"/>
              <a:t>，</a:t>
            </a:r>
            <a:r>
              <a:rPr lang="en-US" altLang="zh-CN" sz="2000" dirty="0" smtClean="0"/>
              <a:t>find corresponding matching points on both left and right images.</a:t>
            </a:r>
          </a:p>
          <a:p>
            <a:endParaRPr lang="en-US" altLang="zh-CN" sz="2000" dirty="0"/>
          </a:p>
          <a:p>
            <a:r>
              <a:rPr lang="en-US" altLang="zh-CN" sz="2000" dirty="0" smtClean="0"/>
              <a:t>The disparity is the horizontal difference between a pair of matching points on left and right images</a:t>
            </a:r>
            <a:endParaRPr lang="en-US" altLang="zh-CN" sz="2000" dirty="0" smtClean="0"/>
          </a:p>
          <a:p>
            <a:r>
              <a:rPr lang="en-US" altLang="zh-CN" sz="2000" dirty="0" smtClean="0"/>
              <a:t>Based on disparity information we can calculate depth information of the image.</a:t>
            </a:r>
            <a:endParaRPr lang="zh-CN" altLang="en-US" sz="2000" dirty="0" smtClean="0"/>
          </a:p>
        </p:txBody>
      </p:sp>
      <p:sp>
        <p:nvSpPr>
          <p:cNvPr id="8" name="Rectangle 4"/>
          <p:cNvSpPr>
            <a:spLocks noChangeArrowheads="1"/>
          </p:cNvSpPr>
          <p:nvPr/>
        </p:nvSpPr>
        <p:spPr bwMode="auto">
          <a:xfrm>
            <a:off x="0" y="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5"/>
          <p:cNvSpPr>
            <a:spLocks noChangeArrowheads="1"/>
          </p:cNvSpPr>
          <p:nvPr/>
        </p:nvSpPr>
        <p:spPr bwMode="auto">
          <a:xfrm>
            <a:off x="0" y="17367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0" name="Rectangle 6"/>
          <p:cNvSpPr>
            <a:spLocks noChangeArrowheads="1"/>
          </p:cNvSpPr>
          <p:nvPr/>
        </p:nvSpPr>
        <p:spPr bwMode="auto">
          <a:xfrm>
            <a:off x="0" y="30019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1" name="文本框 10"/>
          <p:cNvSpPr txBox="1"/>
          <p:nvPr/>
        </p:nvSpPr>
        <p:spPr>
          <a:xfrm>
            <a:off x="2867269" y="3750528"/>
            <a:ext cx="1224427" cy="369332"/>
          </a:xfrm>
          <a:prstGeom prst="rect">
            <a:avLst/>
          </a:prstGeom>
          <a:noFill/>
        </p:spPr>
        <p:txBody>
          <a:bodyPr wrap="square" rtlCol="0">
            <a:spAutoFit/>
          </a:bodyPr>
          <a:lstStyle/>
          <a:p>
            <a:r>
              <a:rPr lang="en-US" altLang="zh-CN" dirty="0" smtClean="0"/>
              <a:t>Left Image</a:t>
            </a:r>
            <a:endParaRPr lang="zh-CN" altLang="en-US" dirty="0"/>
          </a:p>
        </p:txBody>
      </p:sp>
      <p:sp>
        <p:nvSpPr>
          <p:cNvPr id="12" name="文本框 11"/>
          <p:cNvSpPr txBox="1"/>
          <p:nvPr/>
        </p:nvSpPr>
        <p:spPr>
          <a:xfrm>
            <a:off x="2793619" y="5132672"/>
            <a:ext cx="1448190" cy="369332"/>
          </a:xfrm>
          <a:prstGeom prst="rect">
            <a:avLst/>
          </a:prstGeom>
          <a:noFill/>
        </p:spPr>
        <p:txBody>
          <a:bodyPr wrap="square" rtlCol="0">
            <a:spAutoFit/>
          </a:bodyPr>
          <a:lstStyle/>
          <a:p>
            <a:r>
              <a:rPr lang="en-US" altLang="zh-CN" dirty="0" smtClean="0"/>
              <a:t>Right Image</a:t>
            </a:r>
            <a:endParaRPr lang="zh-CN" altLang="en-US" dirty="0"/>
          </a:p>
        </p:txBody>
      </p:sp>
      <p:sp>
        <p:nvSpPr>
          <p:cNvPr id="13" name="文本框 12"/>
          <p:cNvSpPr txBox="1"/>
          <p:nvPr/>
        </p:nvSpPr>
        <p:spPr>
          <a:xfrm>
            <a:off x="9368444" y="5772484"/>
            <a:ext cx="1720735" cy="369332"/>
          </a:xfrm>
          <a:prstGeom prst="rect">
            <a:avLst/>
          </a:prstGeom>
          <a:noFill/>
        </p:spPr>
        <p:txBody>
          <a:bodyPr wrap="square" rtlCol="0">
            <a:spAutoFit/>
          </a:bodyPr>
          <a:lstStyle/>
          <a:p>
            <a:r>
              <a:rPr lang="en-US" altLang="zh-CN" dirty="0" smtClean="0"/>
              <a:t>Disparity Map</a:t>
            </a:r>
            <a:endParaRPr lang="zh-CN" altLang="en-US" dirty="0"/>
          </a:p>
        </p:txBody>
      </p:sp>
      <p:cxnSp>
        <p:nvCxnSpPr>
          <p:cNvPr id="15" name="直接箭头连接符 14"/>
          <p:cNvCxnSpPr/>
          <p:nvPr/>
        </p:nvCxnSpPr>
        <p:spPr>
          <a:xfrm>
            <a:off x="6787853" y="4824242"/>
            <a:ext cx="16920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 name="文本框 4"/>
          <p:cNvSpPr txBox="1"/>
          <p:nvPr/>
        </p:nvSpPr>
        <p:spPr>
          <a:xfrm>
            <a:off x="6740199" y="4437162"/>
            <a:ext cx="1870207" cy="369332"/>
          </a:xfrm>
          <a:prstGeom prst="rect">
            <a:avLst/>
          </a:prstGeom>
          <a:noFill/>
        </p:spPr>
        <p:txBody>
          <a:bodyPr wrap="square" rtlCol="0">
            <a:spAutoFit/>
          </a:bodyPr>
          <a:lstStyle/>
          <a:p>
            <a:r>
              <a:rPr lang="en-US" altLang="zh-CN" dirty="0" smtClean="0"/>
              <a:t>Stereo Matching</a:t>
            </a:r>
            <a:endParaRPr lang="zh-CN" altLang="en-US"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171" y="3814273"/>
            <a:ext cx="2369450" cy="1995326"/>
          </a:xfrm>
          <a:prstGeom prst="rect">
            <a:avLst/>
          </a:prstGeom>
        </p:spPr>
      </p:pic>
      <p:cxnSp>
        <p:nvCxnSpPr>
          <p:cNvPr id="16" name="直接箭头连接符 15"/>
          <p:cNvCxnSpPr/>
          <p:nvPr/>
        </p:nvCxnSpPr>
        <p:spPr>
          <a:xfrm flipV="1">
            <a:off x="1992702" y="4092836"/>
            <a:ext cx="1854679" cy="58690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a:off x="1270332" y="5037826"/>
            <a:ext cx="2638481" cy="7439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9" name="文本框 18"/>
          <p:cNvSpPr txBox="1"/>
          <p:nvPr/>
        </p:nvSpPr>
        <p:spPr>
          <a:xfrm>
            <a:off x="448574" y="5966460"/>
            <a:ext cx="1802920" cy="369332"/>
          </a:xfrm>
          <a:prstGeom prst="rect">
            <a:avLst/>
          </a:prstGeom>
          <a:noFill/>
        </p:spPr>
        <p:txBody>
          <a:bodyPr wrap="square" rtlCol="0">
            <a:spAutoFit/>
          </a:bodyPr>
          <a:lstStyle/>
          <a:p>
            <a:r>
              <a:rPr lang="en-US" altLang="zh-CN" dirty="0" smtClean="0"/>
              <a:t>Stereo Camera</a:t>
            </a:r>
            <a:endParaRPr lang="zh-CN" altLang="en-US" dirty="0"/>
          </a:p>
        </p:txBody>
      </p:sp>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0960" y="3942061"/>
            <a:ext cx="2520000" cy="1739749"/>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9581" y="3278566"/>
            <a:ext cx="2520000" cy="1740835"/>
          </a:xfrm>
          <a:prstGeom prst="rect">
            <a:avLst/>
          </a:prstGeom>
        </p:spPr>
      </p:pic>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4292" y="5117993"/>
            <a:ext cx="2520000" cy="1740836"/>
          </a:xfrm>
          <a:prstGeom prst="rect">
            <a:avLst/>
          </a:prstGeom>
        </p:spPr>
      </p:pic>
      <p:cxnSp>
        <p:nvCxnSpPr>
          <p:cNvPr id="25" name="直接连接符 24"/>
          <p:cNvCxnSpPr/>
          <p:nvPr/>
        </p:nvCxnSpPr>
        <p:spPr>
          <a:xfrm flipH="1">
            <a:off x="5134100" y="3738992"/>
            <a:ext cx="99478" cy="1850925"/>
          </a:xfrm>
          <a:prstGeom prst="line">
            <a:avLst/>
          </a:prstGeom>
        </p:spPr>
        <p:style>
          <a:lnRef idx="3">
            <a:schemeClr val="dk1"/>
          </a:lnRef>
          <a:fillRef idx="0">
            <a:schemeClr val="dk1"/>
          </a:fillRef>
          <a:effectRef idx="2">
            <a:schemeClr val="dk1"/>
          </a:effectRef>
          <a:fontRef idx="minor">
            <a:schemeClr val="tx1"/>
          </a:fontRef>
        </p:style>
      </p:cxnSp>
      <p:cxnSp>
        <p:nvCxnSpPr>
          <p:cNvPr id="27" name="直接连接符 26"/>
          <p:cNvCxnSpPr/>
          <p:nvPr/>
        </p:nvCxnSpPr>
        <p:spPr>
          <a:xfrm flipH="1">
            <a:off x="4183811" y="3916160"/>
            <a:ext cx="148965" cy="1865634"/>
          </a:xfrm>
          <a:prstGeom prst="line">
            <a:avLst/>
          </a:prstGeom>
        </p:spPr>
        <p:style>
          <a:lnRef idx="3">
            <a:schemeClr val="dk1"/>
          </a:lnRef>
          <a:fillRef idx="0">
            <a:schemeClr val="dk1"/>
          </a:fillRef>
          <a:effectRef idx="2">
            <a:schemeClr val="dk1"/>
          </a:effectRef>
          <a:fontRef idx="minor">
            <a:schemeClr val="tx1"/>
          </a:fontRef>
        </p:style>
      </p:cxnSp>
      <p:cxnSp>
        <p:nvCxnSpPr>
          <p:cNvPr id="29" name="直接连接符 28"/>
          <p:cNvCxnSpPr/>
          <p:nvPr/>
        </p:nvCxnSpPr>
        <p:spPr>
          <a:xfrm flipH="1">
            <a:off x="5731080" y="4386290"/>
            <a:ext cx="150847" cy="1809834"/>
          </a:xfrm>
          <a:prstGeom prst="line">
            <a:avLst/>
          </a:prstGeom>
        </p:spPr>
        <p:style>
          <a:lnRef idx="3">
            <a:schemeClr val="dk1"/>
          </a:lnRef>
          <a:fillRef idx="0">
            <a:schemeClr val="dk1"/>
          </a:fillRef>
          <a:effectRef idx="2">
            <a:schemeClr val="dk1"/>
          </a:effectRef>
          <a:fontRef idx="minor">
            <a:schemeClr val="tx1"/>
          </a:fontRef>
        </p:style>
      </p:cxnSp>
      <p:sp>
        <p:nvSpPr>
          <p:cNvPr id="26" name="矩形 25"/>
          <p:cNvSpPr/>
          <p:nvPr/>
        </p:nvSpPr>
        <p:spPr>
          <a:xfrm>
            <a:off x="-381046" y="60722"/>
            <a:ext cx="12035489" cy="461665"/>
          </a:xfrm>
          <a:prstGeom prst="rect">
            <a:avLst/>
          </a:prstGeom>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 Stereo Matching Based on Convolutional neural network</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90214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anim calcmode="lin" valueType="num">
                                      <p:cBhvr>
                                        <p:cTn id="48" dur="1000" fill="hold"/>
                                        <p:tgtEl>
                                          <p:spTgt spid="23"/>
                                        </p:tgtEl>
                                        <p:attrNameLst>
                                          <p:attrName>ppt_x</p:attrName>
                                        </p:attrNameLst>
                                      </p:cBhvr>
                                      <p:tavLst>
                                        <p:tav tm="0">
                                          <p:val>
                                            <p:strVal val="#ppt_x"/>
                                          </p:val>
                                        </p:tav>
                                        <p:tav tm="100000">
                                          <p:val>
                                            <p:strVal val="#ppt_x"/>
                                          </p:val>
                                        </p:tav>
                                      </p:tavLst>
                                    </p:anim>
                                    <p:anim calcmode="lin" valueType="num">
                                      <p:cBhvr>
                                        <p:cTn id="49" dur="1000" fill="hold"/>
                                        <p:tgtEl>
                                          <p:spTgt spid="23"/>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1000"/>
                                        <p:tgtEl>
                                          <p:spTgt spid="27"/>
                                        </p:tgtEl>
                                      </p:cBhvr>
                                    </p:animEffect>
                                    <p:anim calcmode="lin" valueType="num">
                                      <p:cBhvr>
                                        <p:cTn id="53" dur="1000" fill="hold"/>
                                        <p:tgtEl>
                                          <p:spTgt spid="27"/>
                                        </p:tgtEl>
                                        <p:attrNameLst>
                                          <p:attrName>ppt_x</p:attrName>
                                        </p:attrNameLst>
                                      </p:cBhvr>
                                      <p:tavLst>
                                        <p:tav tm="0">
                                          <p:val>
                                            <p:strVal val="#ppt_x"/>
                                          </p:val>
                                        </p:tav>
                                        <p:tav tm="100000">
                                          <p:val>
                                            <p:strVal val="#ppt_x"/>
                                          </p:val>
                                        </p:tav>
                                      </p:tavLst>
                                    </p:anim>
                                    <p:anim calcmode="lin" valueType="num">
                                      <p:cBhvr>
                                        <p:cTn id="54" dur="1000" fill="hold"/>
                                        <p:tgtEl>
                                          <p:spTgt spid="27"/>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1000"/>
                                        <p:tgtEl>
                                          <p:spTgt spid="25"/>
                                        </p:tgtEl>
                                      </p:cBhvr>
                                    </p:animEffect>
                                    <p:anim calcmode="lin" valueType="num">
                                      <p:cBhvr>
                                        <p:cTn id="58" dur="1000" fill="hold"/>
                                        <p:tgtEl>
                                          <p:spTgt spid="25"/>
                                        </p:tgtEl>
                                        <p:attrNameLst>
                                          <p:attrName>ppt_x</p:attrName>
                                        </p:attrNameLst>
                                      </p:cBhvr>
                                      <p:tavLst>
                                        <p:tav tm="0">
                                          <p:val>
                                            <p:strVal val="#ppt_x"/>
                                          </p:val>
                                        </p:tav>
                                        <p:tav tm="100000">
                                          <p:val>
                                            <p:strVal val="#ppt_x"/>
                                          </p:val>
                                        </p:tav>
                                      </p:tavLst>
                                    </p:anim>
                                    <p:anim calcmode="lin" valueType="num">
                                      <p:cBhvr>
                                        <p:cTn id="59" dur="1000" fill="hold"/>
                                        <p:tgtEl>
                                          <p:spTgt spid="25"/>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000"/>
                                        <p:tgtEl>
                                          <p:spTgt spid="29"/>
                                        </p:tgtEl>
                                      </p:cBhvr>
                                    </p:animEffect>
                                    <p:anim calcmode="lin" valueType="num">
                                      <p:cBhvr>
                                        <p:cTn id="63" dur="1000" fill="hold"/>
                                        <p:tgtEl>
                                          <p:spTgt spid="29"/>
                                        </p:tgtEl>
                                        <p:attrNameLst>
                                          <p:attrName>ppt_x</p:attrName>
                                        </p:attrNameLst>
                                      </p:cBhvr>
                                      <p:tavLst>
                                        <p:tav tm="0">
                                          <p:val>
                                            <p:strVal val="#ppt_x"/>
                                          </p:val>
                                        </p:tav>
                                        <p:tav tm="100000">
                                          <p:val>
                                            <p:strVal val="#ppt_x"/>
                                          </p:val>
                                        </p:tav>
                                      </p:tavLst>
                                    </p:anim>
                                    <p:anim calcmode="lin" valueType="num">
                                      <p:cBhvr>
                                        <p:cTn id="64" dur="1000" fill="hold"/>
                                        <p:tgtEl>
                                          <p:spTgt spid="2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1000"/>
                                        <p:tgtEl>
                                          <p:spTgt spid="5"/>
                                        </p:tgtEl>
                                      </p:cBhvr>
                                    </p:animEffect>
                                    <p:anim calcmode="lin" valueType="num">
                                      <p:cBhvr>
                                        <p:cTn id="68" dur="1000" fill="hold"/>
                                        <p:tgtEl>
                                          <p:spTgt spid="5"/>
                                        </p:tgtEl>
                                        <p:attrNameLst>
                                          <p:attrName>ppt_x</p:attrName>
                                        </p:attrNameLst>
                                      </p:cBhvr>
                                      <p:tavLst>
                                        <p:tav tm="0">
                                          <p:val>
                                            <p:strVal val="#ppt_x"/>
                                          </p:val>
                                        </p:tav>
                                        <p:tav tm="100000">
                                          <p:val>
                                            <p:strVal val="#ppt_x"/>
                                          </p:val>
                                        </p:tav>
                                      </p:tavLst>
                                    </p:anim>
                                    <p:anim calcmode="lin" valueType="num">
                                      <p:cBhvr>
                                        <p:cTn id="69" dur="1000" fill="hold"/>
                                        <p:tgtEl>
                                          <p:spTgt spid="5"/>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1000"/>
                                        <p:tgtEl>
                                          <p:spTgt spid="21"/>
                                        </p:tgtEl>
                                      </p:cBhvr>
                                    </p:animEffect>
                                    <p:anim calcmode="lin" valueType="num">
                                      <p:cBhvr>
                                        <p:cTn id="78" dur="1000" fill="hold"/>
                                        <p:tgtEl>
                                          <p:spTgt spid="21"/>
                                        </p:tgtEl>
                                        <p:attrNameLst>
                                          <p:attrName>ppt_x</p:attrName>
                                        </p:attrNameLst>
                                      </p:cBhvr>
                                      <p:tavLst>
                                        <p:tav tm="0">
                                          <p:val>
                                            <p:strVal val="#ppt_x"/>
                                          </p:val>
                                        </p:tav>
                                        <p:tav tm="100000">
                                          <p:val>
                                            <p:strVal val="#ppt_x"/>
                                          </p:val>
                                        </p:tav>
                                      </p:tavLst>
                                    </p:anim>
                                    <p:anim calcmode="lin" valueType="num">
                                      <p:cBhvr>
                                        <p:cTn id="79" dur="1000" fill="hold"/>
                                        <p:tgtEl>
                                          <p:spTgt spid="21"/>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1000"/>
                                        <p:tgtEl>
                                          <p:spTgt spid="13"/>
                                        </p:tgtEl>
                                      </p:cBhvr>
                                    </p:animEffect>
                                    <p:anim calcmode="lin" valueType="num">
                                      <p:cBhvr>
                                        <p:cTn id="83" dur="1000" fill="hold"/>
                                        <p:tgtEl>
                                          <p:spTgt spid="13"/>
                                        </p:tgtEl>
                                        <p:attrNameLst>
                                          <p:attrName>ppt_x</p:attrName>
                                        </p:attrNameLst>
                                      </p:cBhvr>
                                      <p:tavLst>
                                        <p:tav tm="0">
                                          <p:val>
                                            <p:strVal val="#ppt_x"/>
                                          </p:val>
                                        </p:tav>
                                        <p:tav tm="100000">
                                          <p:val>
                                            <p:strVal val="#ppt_x"/>
                                          </p:val>
                                        </p:tav>
                                      </p:tavLst>
                                    </p:anim>
                                    <p:anim calcmode="lin" valueType="num">
                                      <p:cBhvr>
                                        <p:cTn id="8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5"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png"/>
          <p:cNvPicPr>
            <a:picLocks noChangeAspect="1"/>
          </p:cNvPicPr>
          <p:nvPr/>
        </p:nvPicPr>
        <p:blipFill>
          <a:blip r:embed="rId2"/>
          <a:stretch>
            <a:fillRect/>
          </a:stretch>
        </p:blipFill>
        <p:spPr>
          <a:xfrm>
            <a:off x="0" y="0"/>
            <a:ext cx="12192000" cy="6858000"/>
          </a:xfrm>
          <a:prstGeom prst="rect">
            <a:avLst/>
          </a:prstGeom>
        </p:spPr>
      </p:pic>
      <p:sp>
        <p:nvSpPr>
          <p:cNvPr id="3" name="矩形 2"/>
          <p:cNvSpPr/>
          <p:nvPr/>
        </p:nvSpPr>
        <p:spPr>
          <a:xfrm>
            <a:off x="0" y="1"/>
            <a:ext cx="12192000" cy="6429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5" name="文本框 4"/>
          <p:cNvSpPr txBox="1"/>
          <p:nvPr/>
        </p:nvSpPr>
        <p:spPr>
          <a:xfrm>
            <a:off x="227591" y="911463"/>
            <a:ext cx="8376249" cy="461665"/>
          </a:xfrm>
          <a:prstGeom prst="rect">
            <a:avLst/>
          </a:prstGeom>
          <a:noFill/>
        </p:spPr>
        <p:txBody>
          <a:bodyPr wrap="square" rtlCol="0">
            <a:spAutoFit/>
          </a:bodyPr>
          <a:lstStyle/>
          <a:p>
            <a:r>
              <a:rPr lang="en-US" altLang="zh-CN" sz="2400" b="1" dirty="0"/>
              <a:t>CNN based method V.S. Previous method</a:t>
            </a:r>
            <a:endParaRPr lang="zh-CN" altLang="en-US" sz="2400" b="1" dirty="0"/>
          </a:p>
        </p:txBody>
      </p:sp>
      <p:sp>
        <p:nvSpPr>
          <p:cNvPr id="6" name="文本框 5"/>
          <p:cNvSpPr txBox="1"/>
          <p:nvPr/>
        </p:nvSpPr>
        <p:spPr>
          <a:xfrm>
            <a:off x="227591" y="1585609"/>
            <a:ext cx="10939762" cy="369332"/>
          </a:xfrm>
          <a:prstGeom prst="rect">
            <a:avLst/>
          </a:prstGeom>
          <a:noFill/>
        </p:spPr>
        <p:txBody>
          <a:bodyPr wrap="square" rtlCol="0">
            <a:spAutoFit/>
          </a:bodyPr>
          <a:lstStyle/>
          <a:p>
            <a:r>
              <a:rPr lang="en-US" altLang="zh-CN" dirty="0" smtClean="0"/>
              <a:t>Error Comparison</a:t>
            </a:r>
            <a:r>
              <a:rPr lang="zh-CN" altLang="en-US" dirty="0" smtClean="0"/>
              <a:t>：</a:t>
            </a:r>
            <a:endParaRPr lang="zh-CN" altLang="en-US" dirty="0"/>
          </a:p>
        </p:txBody>
      </p:sp>
      <p:graphicFrame>
        <p:nvGraphicFramePr>
          <p:cNvPr id="15" name="表格 14"/>
          <p:cNvGraphicFramePr>
            <a:graphicFrameLocks noGrp="1"/>
          </p:cNvGraphicFramePr>
          <p:nvPr>
            <p:extLst>
              <p:ext uri="{D42A27DB-BD31-4B8C-83A1-F6EECF244321}">
                <p14:modId xmlns:p14="http://schemas.microsoft.com/office/powerpoint/2010/main" val="3580717526"/>
              </p:ext>
            </p:extLst>
          </p:nvPr>
        </p:nvGraphicFramePr>
        <p:xfrm>
          <a:off x="0" y="2508939"/>
          <a:ext cx="12191992" cy="2767185"/>
        </p:xfrm>
        <a:graphic>
          <a:graphicData uri="http://schemas.openxmlformats.org/drawingml/2006/table">
            <a:tbl>
              <a:tblPr firstRow="1" bandRow="1">
                <a:tableStyleId>{5C22544A-7EE6-4342-B048-85BDC9FD1C3A}</a:tableStyleId>
              </a:tblPr>
              <a:tblGrid>
                <a:gridCol w="717176"/>
                <a:gridCol w="717176"/>
                <a:gridCol w="717176"/>
                <a:gridCol w="717176"/>
                <a:gridCol w="717176"/>
                <a:gridCol w="717176"/>
                <a:gridCol w="717176"/>
                <a:gridCol w="717176"/>
                <a:gridCol w="717176"/>
                <a:gridCol w="717176"/>
                <a:gridCol w="717176"/>
                <a:gridCol w="717176"/>
                <a:gridCol w="717176"/>
                <a:gridCol w="717176"/>
                <a:gridCol w="717176"/>
                <a:gridCol w="717176"/>
                <a:gridCol w="717176"/>
              </a:tblGrid>
              <a:tr h="457425">
                <a:tc>
                  <a:txBody>
                    <a:bodyPr/>
                    <a:lstStyle/>
                    <a:p>
                      <a:pPr algn="ctr">
                        <a:lnSpc>
                          <a:spcPct val="150000"/>
                        </a:lnSpc>
                        <a:spcAft>
                          <a:spcPts val="0"/>
                        </a:spcAft>
                      </a:pPr>
                      <a:r>
                        <a:rPr lang="en-US" sz="1050" kern="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altLang="zh-CN" sz="1050" kern="0" dirty="0" err="1" smtClean="0">
                          <a:effectLst/>
                          <a:latin typeface="Times New Roman" panose="02020603050405020304" pitchFamily="18" charset="0"/>
                          <a:ea typeface="宋体" panose="02010600030101010101" pitchFamily="2" charset="-122"/>
                          <a:cs typeface="Times New Roman" panose="02020603050405020304" pitchFamily="18" charset="0"/>
                        </a:rPr>
                        <a:t>Avg</a:t>
                      </a:r>
                      <a:r>
                        <a:rPr lang="en-US" altLang="zh-CN" sz="1050" kern="0" baseline="0" dirty="0" smtClean="0">
                          <a:effectLst/>
                          <a:latin typeface="Times New Roman" panose="02020603050405020304" pitchFamily="18" charset="0"/>
                          <a:ea typeface="宋体" panose="02010600030101010101" pitchFamily="2" charset="-122"/>
                          <a:cs typeface="Times New Roman" panose="02020603050405020304" pitchFamily="18" charset="0"/>
                        </a:rPr>
                        <a:t> error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Adiron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ArtL</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Jade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Motor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MotorE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Piano</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PianoL</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dirty="0">
                          <a:effectLst/>
                          <a:latin typeface="Times New Roman" panose="02020603050405020304" pitchFamily="18" charset="0"/>
                          <a:ea typeface="宋体" panose="02010600030101010101" pitchFamily="2" charset="-122"/>
                          <a:cs typeface="Times New Roman" panose="02020603050405020304" pitchFamily="18" charset="0"/>
                        </a:rPr>
                        <a:t>Pipes</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Playroom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Playtable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PlaytableP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Recycle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Shelves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Teddy</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Vintage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457425">
                <a:tc>
                  <a:txBody>
                    <a:bodyPr/>
                    <a:lstStyle/>
                    <a:p>
                      <a:pPr algn="ctr">
                        <a:lnSpc>
                          <a:spcPct val="150000"/>
                        </a:lnSpc>
                        <a:spcAft>
                          <a:spcPts val="0"/>
                        </a:spcAft>
                      </a:pPr>
                      <a:r>
                        <a:rPr lang="en-US" altLang="zh-CN" sz="1050" kern="0" dirty="0" smtClean="0">
                          <a:effectLst/>
                          <a:latin typeface="Times New Roman" panose="02020603050405020304" pitchFamily="18" charset="0"/>
                          <a:ea typeface="宋体" panose="02010600030101010101" pitchFamily="2" charset="-122"/>
                          <a:cs typeface="Times New Roman" panose="02020603050405020304" pitchFamily="18" charset="0"/>
                        </a:rPr>
                        <a:t>CNN(Accurate</a:t>
                      </a:r>
                      <a:r>
                        <a:rPr lang="en-US" altLang="zh-CN" sz="1050" kern="0" baseline="0" dirty="0" smtClean="0">
                          <a:effectLst/>
                          <a:latin typeface="Times New Roman" panose="02020603050405020304" pitchFamily="18" charset="0"/>
                          <a:ea typeface="宋体" panose="02010600030101010101" pitchFamily="2" charset="-122"/>
                          <a:cs typeface="Times New Roman" panose="02020603050405020304" pitchFamily="18" charset="0"/>
                        </a:rPr>
                        <a:t> Arch</a:t>
                      </a:r>
                      <a:r>
                        <a:rPr lang="en-US" altLang="zh-CN" sz="1050" kern="0" dirty="0" smtClean="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10.1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dirty="0">
                          <a:effectLst/>
                          <a:latin typeface="Times New Roman" panose="02020603050405020304" pitchFamily="18" charset="0"/>
                          <a:ea typeface="宋体" panose="02010600030101010101" pitchFamily="2" charset="-122"/>
                          <a:cs typeface="Times New Roman" panose="02020603050405020304" pitchFamily="18" charset="0"/>
                        </a:rPr>
                        <a:t>6.48</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16.1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3.65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dirty="0">
                          <a:effectLst/>
                          <a:latin typeface="Times New Roman" panose="02020603050405020304" pitchFamily="18" charset="0"/>
                          <a:ea typeface="宋体" panose="02010600030101010101" pitchFamily="2" charset="-122"/>
                          <a:cs typeface="Times New Roman" panose="02020603050405020304" pitchFamily="18" charset="0"/>
                        </a:rPr>
                        <a:t>12.6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18.2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4.13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14.6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15.0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6.92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29.7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4.50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24.3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457425">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MeshStere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15.1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7.14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9.55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23.0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9.42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10.1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24.9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12.8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23.7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13.3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13.5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7.21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22.6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457425">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Census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23.5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14.7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25.2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15.0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12.7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35.3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15.2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55.9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19.5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20.4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51.2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10.2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51.3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457425">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SGBM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23.5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25.2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14.9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26.1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25.6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48.5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31.4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40.2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17.7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47.3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13.5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45.1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457425">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NCC</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40.9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52.7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52.6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22.3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26.7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43.2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dirty="0">
                          <a:effectLst/>
                          <a:latin typeface="Times New Roman" panose="02020603050405020304" pitchFamily="18" charset="0"/>
                          <a:ea typeface="宋体" panose="02010600030101010101" pitchFamily="2" charset="-122"/>
                          <a:cs typeface="Times New Roman" panose="02020603050405020304" pitchFamily="18" charset="0"/>
                        </a:rPr>
                        <a:t>59.4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37.6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62.6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44.2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35.5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45.7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52.2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19.2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dirty="0">
                          <a:effectLst/>
                          <a:latin typeface="Times New Roman" panose="02020603050405020304" pitchFamily="18" charset="0"/>
                          <a:ea typeface="宋体" panose="02010600030101010101" pitchFamily="2" charset="-122"/>
                          <a:cs typeface="Times New Roman" panose="02020603050405020304" pitchFamily="18" charset="0"/>
                        </a:rPr>
                        <a:t>80.0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9" name="矩形 8"/>
          <p:cNvSpPr/>
          <p:nvPr/>
        </p:nvSpPr>
        <p:spPr>
          <a:xfrm>
            <a:off x="-381046" y="60722"/>
            <a:ext cx="12035489" cy="461665"/>
          </a:xfrm>
          <a:prstGeom prst="rect">
            <a:avLst/>
          </a:prstGeom>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 Stereo Matching Based on Convolutional neural network</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37910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png"/>
          <p:cNvPicPr>
            <a:picLocks noChangeAspect="1"/>
          </p:cNvPicPr>
          <p:nvPr/>
        </p:nvPicPr>
        <p:blipFill>
          <a:blip r:embed="rId2"/>
          <a:stretch>
            <a:fillRect/>
          </a:stretch>
        </p:blipFill>
        <p:spPr>
          <a:xfrm>
            <a:off x="0" y="0"/>
            <a:ext cx="12192000" cy="6858000"/>
          </a:xfrm>
          <a:prstGeom prst="rect">
            <a:avLst/>
          </a:prstGeom>
        </p:spPr>
      </p:pic>
      <p:sp>
        <p:nvSpPr>
          <p:cNvPr id="3" name="矩形 2"/>
          <p:cNvSpPr/>
          <p:nvPr/>
        </p:nvSpPr>
        <p:spPr>
          <a:xfrm>
            <a:off x="0" y="1"/>
            <a:ext cx="12192000" cy="6429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5" name="文本框 4"/>
          <p:cNvSpPr txBox="1"/>
          <p:nvPr/>
        </p:nvSpPr>
        <p:spPr>
          <a:xfrm>
            <a:off x="227591" y="911463"/>
            <a:ext cx="8376249" cy="461665"/>
          </a:xfrm>
          <a:prstGeom prst="rect">
            <a:avLst/>
          </a:prstGeom>
          <a:noFill/>
        </p:spPr>
        <p:txBody>
          <a:bodyPr wrap="square" rtlCol="0">
            <a:spAutoFit/>
          </a:bodyPr>
          <a:lstStyle/>
          <a:p>
            <a:r>
              <a:rPr lang="en-US" altLang="zh-CN" sz="2400" b="1" dirty="0"/>
              <a:t>CNN based method V.S. Previous method</a:t>
            </a:r>
            <a:endParaRPr lang="zh-CN" altLang="en-US" sz="2400" b="1" dirty="0"/>
          </a:p>
        </p:txBody>
      </p:sp>
      <p:sp>
        <p:nvSpPr>
          <p:cNvPr id="6" name="文本框 5"/>
          <p:cNvSpPr txBox="1"/>
          <p:nvPr/>
        </p:nvSpPr>
        <p:spPr>
          <a:xfrm>
            <a:off x="227591" y="1617868"/>
            <a:ext cx="10939762" cy="369332"/>
          </a:xfrm>
          <a:prstGeom prst="rect">
            <a:avLst/>
          </a:prstGeom>
          <a:noFill/>
        </p:spPr>
        <p:txBody>
          <a:bodyPr wrap="square" rtlCol="0">
            <a:spAutoFit/>
          </a:bodyPr>
          <a:lstStyle/>
          <a:p>
            <a:r>
              <a:rPr lang="en-US" altLang="zh-CN" dirty="0" smtClean="0"/>
              <a:t>Efficiency Comparison</a:t>
            </a:r>
            <a:r>
              <a:rPr lang="zh-CN" altLang="en-US" dirty="0" smtClean="0"/>
              <a:t>：</a:t>
            </a:r>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2702910114"/>
              </p:ext>
            </p:extLst>
          </p:nvPr>
        </p:nvGraphicFramePr>
        <p:xfrm>
          <a:off x="0" y="2508939"/>
          <a:ext cx="12191992" cy="2767185"/>
        </p:xfrm>
        <a:graphic>
          <a:graphicData uri="http://schemas.openxmlformats.org/drawingml/2006/table">
            <a:tbl>
              <a:tblPr firstRow="1" bandRow="1">
                <a:tableStyleId>{5C22544A-7EE6-4342-B048-85BDC9FD1C3A}</a:tableStyleId>
              </a:tblPr>
              <a:tblGrid>
                <a:gridCol w="717176"/>
                <a:gridCol w="717176"/>
                <a:gridCol w="717176"/>
                <a:gridCol w="717176"/>
                <a:gridCol w="717176"/>
                <a:gridCol w="717176"/>
                <a:gridCol w="717176"/>
                <a:gridCol w="717176"/>
                <a:gridCol w="717176"/>
                <a:gridCol w="717176"/>
                <a:gridCol w="717176"/>
                <a:gridCol w="717176"/>
                <a:gridCol w="717176"/>
                <a:gridCol w="717176"/>
                <a:gridCol w="717176"/>
                <a:gridCol w="717176"/>
                <a:gridCol w="717176"/>
              </a:tblGrid>
              <a:tr h="457425">
                <a:tc>
                  <a:txBody>
                    <a:bodyPr/>
                    <a:lstStyle/>
                    <a:p>
                      <a:pPr algn="ctr">
                        <a:lnSpc>
                          <a:spcPct val="150000"/>
                        </a:lnSpc>
                        <a:spcAft>
                          <a:spcPts val="0"/>
                        </a:spcAft>
                      </a:pPr>
                      <a:r>
                        <a:rPr lang="en-US" sz="1050" kern="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altLang="zh-CN" sz="1050" kern="0" dirty="0" err="1" smtClean="0">
                          <a:effectLst/>
                          <a:latin typeface="Times New Roman" panose="02020603050405020304" pitchFamily="18" charset="0"/>
                          <a:ea typeface="宋体" panose="02010600030101010101" pitchFamily="2" charset="-122"/>
                          <a:cs typeface="Times New Roman" panose="02020603050405020304" pitchFamily="18" charset="0"/>
                        </a:rPr>
                        <a:t>Avg</a:t>
                      </a:r>
                      <a:r>
                        <a:rPr lang="en-US" altLang="zh-CN" sz="1050" kern="0" dirty="0" smtClean="0">
                          <a:effectLst/>
                          <a:latin typeface="Times New Roman" panose="02020603050405020304" pitchFamily="18" charset="0"/>
                          <a:ea typeface="宋体" panose="02010600030101010101" pitchFamily="2" charset="-122"/>
                          <a:cs typeface="Times New Roman" panose="02020603050405020304" pitchFamily="18" charset="0"/>
                        </a:rPr>
                        <a:t> time(s)</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Adiron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ArtL</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Jade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Motor</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MotorE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Piano</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PianoL</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Pipes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Playroom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Playtable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PlaytableP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Recycle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Shelves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Teddy</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Vintage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457425">
                <a:tc>
                  <a:txBody>
                    <a:bodyPr/>
                    <a:lstStyle/>
                    <a:p>
                      <a:pPr algn="ctr">
                        <a:lnSpc>
                          <a:spcPct val="150000"/>
                        </a:lnSpc>
                        <a:spcAft>
                          <a:spcPts val="0"/>
                        </a:spcAft>
                      </a:pPr>
                      <a:r>
                        <a:rPr lang="en-US" altLang="zh-CN" sz="1050" kern="0" dirty="0" smtClean="0">
                          <a:effectLst/>
                          <a:latin typeface="Times New Roman" panose="02020603050405020304" pitchFamily="18" charset="0"/>
                          <a:ea typeface="+mn-ea"/>
                          <a:cs typeface="Times New Roman" panose="02020603050405020304" pitchFamily="18" charset="0"/>
                        </a:rPr>
                        <a:t>CNN(Accurate</a:t>
                      </a:r>
                      <a:r>
                        <a:rPr lang="en-US" altLang="zh-CN" sz="1050" kern="0" baseline="0" dirty="0" smtClean="0">
                          <a:effectLst/>
                          <a:latin typeface="Times New Roman" panose="02020603050405020304" pitchFamily="18" charset="0"/>
                          <a:ea typeface="+mn-ea"/>
                          <a:cs typeface="Times New Roman" panose="02020603050405020304" pitchFamily="18" charset="0"/>
                        </a:rPr>
                        <a:t> Arch</a:t>
                      </a:r>
                      <a:r>
                        <a:rPr lang="en-US" altLang="zh-CN" sz="1050" kern="0" dirty="0" smtClean="0">
                          <a:effectLst/>
                          <a:latin typeface="Times New Roman" panose="02020603050405020304" pitchFamily="18" charset="0"/>
                          <a:ea typeface="+mn-ea"/>
                          <a:cs typeface="Times New Roman" panose="02020603050405020304" pitchFamily="18" charset="0"/>
                        </a:rPr>
                        <a:t>)</a:t>
                      </a:r>
                      <a:endParaRPr lang="zh-CN" altLang="zh-CN" sz="1200" kern="100" dirty="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3.26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dirty="0">
                          <a:effectLst/>
                          <a:latin typeface="Times New Roman" panose="02020603050405020304" pitchFamily="18" charset="0"/>
                          <a:ea typeface="宋体" panose="02010600030101010101" pitchFamily="2" charset="-122"/>
                          <a:cs typeface="Times New Roman" panose="02020603050405020304" pitchFamily="18" charset="0"/>
                        </a:rPr>
                        <a:t>3.42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dirty="0">
                          <a:effectLst/>
                          <a:latin typeface="Times New Roman" panose="02020603050405020304" pitchFamily="18" charset="0"/>
                          <a:ea typeface="宋体" panose="02010600030101010101" pitchFamily="2" charset="-122"/>
                          <a:cs typeface="Times New Roman" panose="02020603050405020304" pitchFamily="18" charset="0"/>
                        </a:rPr>
                        <a:t>2.32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4.18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3.33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3.16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3.26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3.35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3.16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2.56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4.64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3.35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3.16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457425">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MeshStere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62.0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59.1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49.8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87.0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63.0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63.0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62.2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62.5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66.6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66.2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58.4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57.9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56.9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59.5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50.4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71.5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457425">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Census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1.34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1.44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0.31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2.36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1.37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1.37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1.26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1.26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1.44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1.44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1.28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1.27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1.30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1.25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0.58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2.97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457425">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SGBM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0.18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0.22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0.04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0.29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0.19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0.19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0.17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0.17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0.18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0.20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0.16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0.16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0.18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0.17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0.08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0.36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457425">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NCC</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5883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4620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1080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9999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9999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4560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3960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dirty="0">
                          <a:effectLst/>
                          <a:latin typeface="Times New Roman" panose="02020603050405020304" pitchFamily="18" charset="0"/>
                          <a:ea typeface="宋体" panose="02010600030101010101" pitchFamily="2" charset="-122"/>
                          <a:cs typeface="Times New Roman" panose="02020603050405020304" pitchFamily="18" charset="0"/>
                        </a:rPr>
                        <a:t>3660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4740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9999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9999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3720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9999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7620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latin typeface="Times New Roman" panose="02020603050405020304" pitchFamily="18" charset="0"/>
                          <a:ea typeface="宋体" panose="02010600030101010101" pitchFamily="2" charset="-122"/>
                          <a:cs typeface="Times New Roman" panose="02020603050405020304" pitchFamily="18" charset="0"/>
                        </a:rPr>
                        <a:t>1080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dirty="0">
                          <a:effectLst/>
                          <a:latin typeface="Times New Roman" panose="02020603050405020304" pitchFamily="18" charset="0"/>
                          <a:ea typeface="宋体" panose="02010600030101010101" pitchFamily="2" charset="-122"/>
                          <a:cs typeface="Times New Roman" panose="02020603050405020304" pitchFamily="18" charset="0"/>
                        </a:rPr>
                        <a:t>8280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9" name="矩形 8"/>
          <p:cNvSpPr/>
          <p:nvPr/>
        </p:nvSpPr>
        <p:spPr>
          <a:xfrm>
            <a:off x="-381046" y="60722"/>
            <a:ext cx="12035489" cy="461665"/>
          </a:xfrm>
          <a:prstGeom prst="rect">
            <a:avLst/>
          </a:prstGeom>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 Stereo Matching Based on Convolutional neural network</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93015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10312" y="4312575"/>
            <a:ext cx="9256894" cy="933654"/>
          </a:xfrm>
          <a:prstGeom prst="rect">
            <a:avLst/>
          </a:prstGeom>
          <a:noFill/>
        </p:spPr>
        <p:txBody>
          <a:bodyPr wrap="none" lIns="91440" tIns="45720" rIns="91440" bIns="45720" rtlCol="0">
            <a:spAutoFit/>
          </a:bodyPr>
          <a:lstStyle/>
          <a:p>
            <a:pPr algn="ctr"/>
            <a:r>
              <a:rPr lang="en-US" altLang="zh-CN" sz="5467" b="1" dirty="0" smtClean="0">
                <a:solidFill>
                  <a:schemeClr val="accent1">
                    <a:lumMod val="50000"/>
                  </a:schemeClr>
                </a:solidFill>
                <a:latin typeface="微软雅黑" panose="020B0503020204020204" pitchFamily="34" charset="-122"/>
                <a:ea typeface="微软雅黑" panose="020B0503020204020204" pitchFamily="34" charset="-122"/>
              </a:rPr>
              <a:t>Thanks for Your Guidance</a:t>
            </a:r>
            <a:endParaRPr lang="zh-CN" altLang="en-US" sz="5467"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3" y="4"/>
            <a:ext cx="12191999" cy="26246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p>
        </p:txBody>
      </p:sp>
      <p:sp>
        <p:nvSpPr>
          <p:cNvPr id="6" name="矩形 5"/>
          <p:cNvSpPr/>
          <p:nvPr/>
        </p:nvSpPr>
        <p:spPr>
          <a:xfrm>
            <a:off x="0" y="262471"/>
            <a:ext cx="12192000" cy="3522133"/>
          </a:xfrm>
          <a:prstGeom prst="rect">
            <a:avLst/>
          </a:prstGeom>
          <a:blipFill>
            <a:blip r:embed="rId2"/>
            <a:srcRect/>
            <a:stretch>
              <a:fillRect t="1" b="-82701"/>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7" name="文本框 6"/>
          <p:cNvSpPr txBox="1"/>
          <p:nvPr/>
        </p:nvSpPr>
        <p:spPr>
          <a:xfrm>
            <a:off x="4758672" y="5360342"/>
            <a:ext cx="3538149" cy="461665"/>
          </a:xfrm>
          <a:prstGeom prst="rect">
            <a:avLst/>
          </a:prstGeom>
          <a:noFill/>
        </p:spPr>
        <p:txBody>
          <a:bodyPr wrap="none" lIns="91440" tIns="45720" rIns="91440" bIns="45720" rtlCol="0">
            <a:spAutoFit/>
          </a:bodyPr>
          <a:lstStyle/>
          <a:p>
            <a:pPr algn="ctr"/>
            <a:r>
              <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rPr>
              <a:t>Xiao Huang</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12171016</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2541185" y="5291207"/>
            <a:ext cx="7109639"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1255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png"/>
          <p:cNvPicPr>
            <a:picLocks noChangeAspect="1"/>
          </p:cNvPicPr>
          <p:nvPr/>
        </p:nvPicPr>
        <p:blipFill>
          <a:blip r:embed="rId2"/>
          <a:stretch>
            <a:fillRect/>
          </a:stretch>
        </p:blipFill>
        <p:spPr>
          <a:xfrm>
            <a:off x="0" y="1"/>
            <a:ext cx="12192000" cy="6858000"/>
          </a:xfrm>
          <a:prstGeom prst="rect">
            <a:avLst/>
          </a:prstGeom>
        </p:spPr>
      </p:pic>
      <p:sp>
        <p:nvSpPr>
          <p:cNvPr id="3" name="矩形 2"/>
          <p:cNvSpPr/>
          <p:nvPr/>
        </p:nvSpPr>
        <p:spPr>
          <a:xfrm>
            <a:off x="0" y="1"/>
            <a:ext cx="12192000" cy="6429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5" name="文本框 4"/>
          <p:cNvSpPr txBox="1"/>
          <p:nvPr/>
        </p:nvSpPr>
        <p:spPr>
          <a:xfrm>
            <a:off x="73723" y="1129851"/>
            <a:ext cx="11067690" cy="461665"/>
          </a:xfrm>
          <a:prstGeom prst="rect">
            <a:avLst/>
          </a:prstGeom>
          <a:noFill/>
        </p:spPr>
        <p:txBody>
          <a:bodyPr wrap="square" rtlCol="0">
            <a:spAutoFit/>
          </a:bodyPr>
          <a:lstStyle/>
          <a:p>
            <a:r>
              <a:rPr lang="en-US" altLang="zh-CN" sz="2400" b="1" dirty="0" smtClean="0"/>
              <a:t>Stereo Algorithm</a:t>
            </a:r>
            <a:endParaRPr lang="en-US" altLang="zh-CN" sz="2400" b="1" dirty="0" smtClean="0"/>
          </a:p>
        </p:txBody>
      </p:sp>
      <p:sp>
        <p:nvSpPr>
          <p:cNvPr id="17" name="左大括号 16"/>
          <p:cNvSpPr/>
          <p:nvPr/>
        </p:nvSpPr>
        <p:spPr>
          <a:xfrm>
            <a:off x="2267483" y="809739"/>
            <a:ext cx="189781" cy="11600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文本框 17"/>
          <p:cNvSpPr txBox="1"/>
          <p:nvPr/>
        </p:nvSpPr>
        <p:spPr>
          <a:xfrm>
            <a:off x="2522703" y="642920"/>
            <a:ext cx="3312543" cy="1477328"/>
          </a:xfrm>
          <a:prstGeom prst="rect">
            <a:avLst/>
          </a:prstGeom>
          <a:noFill/>
        </p:spPr>
        <p:txBody>
          <a:bodyPr wrap="square" rtlCol="0">
            <a:spAutoFit/>
          </a:bodyPr>
          <a:lstStyle/>
          <a:p>
            <a:r>
              <a:rPr lang="en-US" altLang="zh-CN" dirty="0" smtClean="0"/>
              <a:t>Based on global image</a:t>
            </a:r>
            <a:endParaRPr lang="en-US" altLang="zh-CN" dirty="0" smtClean="0"/>
          </a:p>
          <a:p>
            <a:endParaRPr lang="en-US" altLang="zh-CN" dirty="0" smtClean="0"/>
          </a:p>
          <a:p>
            <a:r>
              <a:rPr lang="en-US" altLang="zh-CN" dirty="0" smtClean="0"/>
              <a:t>Based on features</a:t>
            </a:r>
            <a:endParaRPr lang="en-US" altLang="zh-CN" dirty="0" smtClean="0"/>
          </a:p>
          <a:p>
            <a:endParaRPr lang="en-US" altLang="zh-CN" dirty="0" smtClean="0"/>
          </a:p>
          <a:p>
            <a:r>
              <a:rPr lang="en-US" altLang="zh-CN" dirty="0" smtClean="0">
                <a:solidFill>
                  <a:srgbClr val="FF0000"/>
                </a:solidFill>
              </a:rPr>
              <a:t>Based on local regions</a:t>
            </a:r>
            <a:endParaRPr lang="zh-CN" altLang="en-US" dirty="0">
              <a:solidFill>
                <a:srgbClr val="FF0000"/>
              </a:solidFill>
            </a:endParaRPr>
          </a:p>
        </p:txBody>
      </p:sp>
      <p:sp>
        <p:nvSpPr>
          <p:cNvPr id="19" name="文本框 18"/>
          <p:cNvSpPr txBox="1"/>
          <p:nvPr/>
        </p:nvSpPr>
        <p:spPr>
          <a:xfrm>
            <a:off x="4793062" y="1181603"/>
            <a:ext cx="7332453" cy="646331"/>
          </a:xfrm>
          <a:prstGeom prst="rect">
            <a:avLst/>
          </a:prstGeom>
          <a:noFill/>
        </p:spPr>
        <p:txBody>
          <a:bodyPr wrap="square" rtlCol="0">
            <a:spAutoFit/>
          </a:bodyPr>
          <a:lstStyle/>
          <a:p>
            <a:r>
              <a:rPr lang="en-US" altLang="zh-CN" b="1" dirty="0" smtClean="0"/>
              <a:t>Algorithm based on local regions is more accurate and efficient and it is currently most popular method.</a:t>
            </a:r>
            <a:endParaRPr lang="zh-CN" altLang="en-US" b="1" dirty="0"/>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23" y="2627592"/>
            <a:ext cx="2520000" cy="1740835"/>
          </a:xfrm>
          <a:prstGeom prst="rect">
            <a:avLst/>
          </a:prstGeom>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23" y="4423230"/>
            <a:ext cx="2520000" cy="1740836"/>
          </a:xfrm>
          <a:prstGeom prst="rect">
            <a:avLst/>
          </a:prstGeom>
        </p:spPr>
      </p:pic>
      <p:sp>
        <p:nvSpPr>
          <p:cNvPr id="22" name="椭圆 21"/>
          <p:cNvSpPr/>
          <p:nvPr/>
        </p:nvSpPr>
        <p:spPr>
          <a:xfrm>
            <a:off x="1284762" y="3088256"/>
            <a:ext cx="69586" cy="948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tLang="zh-CN" dirty="0" smtClean="0"/>
          </a:p>
          <a:p>
            <a:pPr algn="ctr"/>
            <a:endParaRPr lang="zh-CN" altLang="en-US" dirty="0"/>
          </a:p>
        </p:txBody>
      </p:sp>
      <p:sp>
        <p:nvSpPr>
          <p:cNvPr id="23" name="椭圆 22"/>
          <p:cNvSpPr/>
          <p:nvPr/>
        </p:nvSpPr>
        <p:spPr>
          <a:xfrm>
            <a:off x="1040347" y="4868581"/>
            <a:ext cx="69586" cy="948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tLang="zh-CN" dirty="0" smtClean="0"/>
          </a:p>
          <a:p>
            <a:pPr algn="ctr"/>
            <a:endParaRPr lang="zh-CN" altLang="en-US" dirty="0"/>
          </a:p>
        </p:txBody>
      </p:sp>
      <p:sp>
        <p:nvSpPr>
          <p:cNvPr id="26" name="矩形 25"/>
          <p:cNvSpPr/>
          <p:nvPr/>
        </p:nvSpPr>
        <p:spPr>
          <a:xfrm>
            <a:off x="1109933" y="2933178"/>
            <a:ext cx="442822" cy="422497"/>
          </a:xfrm>
          <a:prstGeom prst="rect">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7" name="矩形 26"/>
          <p:cNvSpPr/>
          <p:nvPr/>
        </p:nvSpPr>
        <p:spPr>
          <a:xfrm>
            <a:off x="853729" y="4704777"/>
            <a:ext cx="442822" cy="422497"/>
          </a:xfrm>
          <a:prstGeom prst="rect">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8" name="文本框 27"/>
              <p:cNvSpPr txBox="1"/>
              <p:nvPr/>
            </p:nvSpPr>
            <p:spPr>
              <a:xfrm>
                <a:off x="2838091" y="3692752"/>
                <a:ext cx="3398808" cy="923330"/>
              </a:xfrm>
              <a:prstGeom prst="rect">
                <a:avLst/>
              </a:prstGeom>
              <a:noFill/>
            </p:spPr>
            <p:txBody>
              <a:bodyPr wrap="square" rtlCol="0">
                <a:spAutoFit/>
              </a:bodyPr>
              <a:lstStyle/>
              <a:p>
                <a:r>
                  <a:rPr lang="en-US" altLang="zh-CN" dirty="0" smtClean="0"/>
                  <a:t>Point </a:t>
                </a:r>
                <a14:m>
                  <m:oMath xmlns:m="http://schemas.openxmlformats.org/officeDocument/2006/math">
                    <m:r>
                      <a:rPr lang="en-US" altLang="zh-CN" i="1" dirty="0" smtClean="0">
                        <a:latin typeface="Cambria Math" panose="02040503050406030204" pitchFamily="18" charset="0"/>
                      </a:rPr>
                      <m:t>𝑝</m:t>
                    </m:r>
                  </m:oMath>
                </a14:m>
                <a:r>
                  <a:rPr lang="en-US" altLang="zh-CN" dirty="0" smtClean="0"/>
                  <a:t> on left image</a:t>
                </a:r>
                <a:r>
                  <a:rPr lang="en-US" altLang="zh-CN" dirty="0" smtClean="0"/>
                  <a:t>, extract a fixed size of neighboring image patch </a:t>
                </a:r>
                <a14:m>
                  <m:oMath xmlns:m="http://schemas.openxmlformats.org/officeDocument/2006/math">
                    <m:r>
                      <a:rPr lang="en-US" altLang="zh-CN" i="1" dirty="0" smtClean="0">
                        <a:latin typeface="Cambria Math" panose="02040503050406030204" pitchFamily="18" charset="0"/>
                      </a:rPr>
                      <m:t>𝑁</m:t>
                    </m:r>
                    <m:r>
                      <a:rPr lang="en-US" altLang="zh-CN" i="1" baseline="-25000" dirty="0" smtClean="0">
                        <a:latin typeface="Cambria Math" panose="02040503050406030204" pitchFamily="18" charset="0"/>
                      </a:rPr>
                      <m:t>𝑝</m:t>
                    </m:r>
                  </m:oMath>
                </a14:m>
                <a:endParaRPr lang="zh-CN" altLang="en-US" dirty="0"/>
              </a:p>
            </p:txBody>
          </p:sp>
        </mc:Choice>
        <mc:Fallback>
          <p:sp>
            <p:nvSpPr>
              <p:cNvPr id="28" name="文本框 27"/>
              <p:cNvSpPr txBox="1">
                <a:spLocks noRot="1" noChangeAspect="1" noMove="1" noResize="1" noEditPoints="1" noAdjustHandles="1" noChangeArrowheads="1" noChangeShapeType="1" noTextEdit="1"/>
              </p:cNvSpPr>
              <p:nvPr/>
            </p:nvSpPr>
            <p:spPr>
              <a:xfrm>
                <a:off x="2838091" y="3692752"/>
                <a:ext cx="3398808" cy="923330"/>
              </a:xfrm>
              <a:prstGeom prst="rect">
                <a:avLst/>
              </a:prstGeom>
              <a:blipFill rotWithShape="0">
                <a:blip r:embed="rId5"/>
                <a:stretch>
                  <a:fillRect l="-1616" t="-3974" b="-9934"/>
                </a:stretch>
              </a:blipFill>
            </p:spPr>
            <p:txBody>
              <a:bodyPr/>
              <a:lstStyle/>
              <a:p>
                <a:r>
                  <a:rPr lang="zh-CN" altLang="en-US">
                    <a:noFill/>
                  </a:rPr>
                  <a:t> </a:t>
                </a:r>
              </a:p>
            </p:txBody>
          </p:sp>
        </mc:Fallback>
      </mc:AlternateContent>
      <p:cxnSp>
        <p:nvCxnSpPr>
          <p:cNvPr id="31" name="直接箭头连接符 30"/>
          <p:cNvCxnSpPr/>
          <p:nvPr/>
        </p:nvCxnSpPr>
        <p:spPr>
          <a:xfrm>
            <a:off x="1354348" y="3135701"/>
            <a:ext cx="222561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2" name="图片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71608" y="2596827"/>
            <a:ext cx="1260196" cy="1150015"/>
          </a:xfrm>
          <a:prstGeom prst="rect">
            <a:avLst/>
          </a:prstGeom>
        </p:spPr>
      </p:pic>
      <p:pic>
        <p:nvPicPr>
          <p:cNvPr id="33" name="图片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36569" y="4591551"/>
            <a:ext cx="1260000" cy="1232264"/>
          </a:xfrm>
          <a:prstGeom prst="rect">
            <a:avLst/>
          </a:prstGeom>
        </p:spPr>
      </p:pic>
      <p:cxnSp>
        <p:nvCxnSpPr>
          <p:cNvPr id="34" name="直接箭头连接符 33"/>
          <p:cNvCxnSpPr/>
          <p:nvPr/>
        </p:nvCxnSpPr>
        <p:spPr>
          <a:xfrm>
            <a:off x="1139602" y="4939029"/>
            <a:ext cx="2440360" cy="2444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37" name="文本框 36"/>
              <p:cNvSpPr txBox="1"/>
              <p:nvPr/>
            </p:nvSpPr>
            <p:spPr>
              <a:xfrm>
                <a:off x="2876237" y="5785781"/>
                <a:ext cx="3800608" cy="944746"/>
              </a:xfrm>
              <a:prstGeom prst="rect">
                <a:avLst/>
              </a:prstGeom>
              <a:noFill/>
            </p:spPr>
            <p:txBody>
              <a:bodyPr wrap="square" rtlCol="0">
                <a:spAutoFit/>
              </a:bodyPr>
              <a:lstStyle/>
              <a:p>
                <a:r>
                  <a:rPr lang="en-US" altLang="zh-CN" dirty="0" smtClean="0"/>
                  <a:t>Find a point </a:t>
                </a:r>
                <a14:m>
                  <m:oMath xmlns:m="http://schemas.openxmlformats.org/officeDocument/2006/math">
                    <m:r>
                      <a:rPr lang="en-US" altLang="zh-CN" i="1" dirty="0" smtClean="0">
                        <a:latin typeface="Cambria Math" panose="02040503050406030204" pitchFamily="18" charset="0"/>
                      </a:rPr>
                      <m:t>𝑞</m:t>
                    </m:r>
                  </m:oMath>
                </a14:m>
                <a:r>
                  <a:rPr lang="en-US" altLang="zh-CN" dirty="0" smtClean="0"/>
                  <a:t> in right image which has same vertical coordinate as </a:t>
                </a:r>
                <a14:m>
                  <m:oMath xmlns:m="http://schemas.openxmlformats.org/officeDocument/2006/math">
                    <m:r>
                      <a:rPr lang="en-US" altLang="zh-CN" i="1" dirty="0" smtClean="0">
                        <a:latin typeface="Cambria Math" panose="02040503050406030204" pitchFamily="18" charset="0"/>
                      </a:rPr>
                      <m:t>𝑝</m:t>
                    </m:r>
                  </m:oMath>
                </a14:m>
                <a:r>
                  <a:rPr lang="en-US" altLang="zh-CN" dirty="0" smtClean="0"/>
                  <a:t>, extract a neighboring image patch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𝑞</m:t>
                        </m:r>
                      </m:sub>
                    </m:sSub>
                  </m:oMath>
                </a14:m>
                <a:endParaRPr lang="zh-CN" altLang="en-US" dirty="0"/>
              </a:p>
            </p:txBody>
          </p:sp>
        </mc:Choice>
        <mc:Fallback>
          <p:sp>
            <p:nvSpPr>
              <p:cNvPr id="37" name="文本框 36"/>
              <p:cNvSpPr txBox="1">
                <a:spLocks noRot="1" noChangeAspect="1" noMove="1" noResize="1" noEditPoints="1" noAdjustHandles="1" noChangeArrowheads="1" noChangeShapeType="1" noTextEdit="1"/>
              </p:cNvSpPr>
              <p:nvPr/>
            </p:nvSpPr>
            <p:spPr>
              <a:xfrm>
                <a:off x="2876237" y="5785781"/>
                <a:ext cx="3800608" cy="944746"/>
              </a:xfrm>
              <a:prstGeom prst="rect">
                <a:avLst/>
              </a:prstGeom>
              <a:blipFill rotWithShape="0">
                <a:blip r:embed="rId8"/>
                <a:stretch>
                  <a:fillRect l="-1445" t="-3226" r="-1926" b="-7742"/>
                </a:stretch>
              </a:blipFill>
            </p:spPr>
            <p:txBody>
              <a:bodyPr/>
              <a:lstStyle/>
              <a:p>
                <a:r>
                  <a:rPr lang="zh-CN" altLang="en-US">
                    <a:noFill/>
                  </a:rPr>
                  <a:t> </a:t>
                </a:r>
              </a:p>
            </p:txBody>
          </p:sp>
        </mc:Fallback>
      </mc:AlternateContent>
      <p:cxnSp>
        <p:nvCxnSpPr>
          <p:cNvPr id="39" name="直接箭头连接符 38"/>
          <p:cNvCxnSpPr/>
          <p:nvPr/>
        </p:nvCxnSpPr>
        <p:spPr>
          <a:xfrm>
            <a:off x="5089585" y="2933178"/>
            <a:ext cx="1587260" cy="13282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直接箭头连接符 40"/>
          <p:cNvCxnSpPr/>
          <p:nvPr/>
        </p:nvCxnSpPr>
        <p:spPr>
          <a:xfrm flipV="1">
            <a:off x="5037826" y="4411253"/>
            <a:ext cx="1613140" cy="98888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2" name="文本框 41"/>
          <p:cNvSpPr txBox="1"/>
          <p:nvPr/>
        </p:nvSpPr>
        <p:spPr>
          <a:xfrm>
            <a:off x="6635440" y="4044477"/>
            <a:ext cx="2424023" cy="646331"/>
          </a:xfrm>
          <a:prstGeom prst="rect">
            <a:avLst/>
          </a:prstGeom>
          <a:noFill/>
        </p:spPr>
        <p:txBody>
          <a:bodyPr wrap="square" rtlCol="0">
            <a:spAutoFit/>
          </a:bodyPr>
          <a:lstStyle/>
          <a:p>
            <a:r>
              <a:rPr lang="en-US" altLang="zh-CN" b="1" dirty="0" smtClean="0"/>
              <a:t>Define a similarity measurement function</a:t>
            </a:r>
            <a:endParaRPr lang="zh-CN" altLang="en-US" b="1" dirty="0"/>
          </a:p>
        </p:txBody>
      </p:sp>
      <p:cxnSp>
        <p:nvCxnSpPr>
          <p:cNvPr id="44" name="直接箭头连接符 43"/>
          <p:cNvCxnSpPr/>
          <p:nvPr/>
        </p:nvCxnSpPr>
        <p:spPr>
          <a:xfrm>
            <a:off x="8824823" y="4291508"/>
            <a:ext cx="86264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5" name="文本框 44"/>
          <p:cNvSpPr txBox="1"/>
          <p:nvPr/>
        </p:nvSpPr>
        <p:spPr>
          <a:xfrm>
            <a:off x="9611185" y="3945220"/>
            <a:ext cx="2488721" cy="646331"/>
          </a:xfrm>
          <a:prstGeom prst="rect">
            <a:avLst/>
          </a:prstGeom>
          <a:noFill/>
        </p:spPr>
        <p:txBody>
          <a:bodyPr wrap="square" rtlCol="0">
            <a:spAutoFit/>
          </a:bodyPr>
          <a:lstStyle/>
          <a:p>
            <a:r>
              <a:rPr lang="en-US" altLang="zh-CN" dirty="0" smtClean="0"/>
              <a:t>Matching cost of two image patches</a:t>
            </a:r>
            <a:endParaRPr lang="zh-CN" altLang="en-US" dirty="0"/>
          </a:p>
        </p:txBody>
      </p:sp>
      <p:cxnSp>
        <p:nvCxnSpPr>
          <p:cNvPr id="47" name="直接箭头连接符 46"/>
          <p:cNvCxnSpPr/>
          <p:nvPr/>
        </p:nvCxnSpPr>
        <p:spPr>
          <a:xfrm>
            <a:off x="10646098" y="4518149"/>
            <a:ext cx="17253" cy="79575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48" name="文本框 47"/>
              <p:cNvSpPr txBox="1"/>
              <p:nvPr/>
            </p:nvSpPr>
            <p:spPr>
              <a:xfrm>
                <a:off x="8380562" y="5275658"/>
                <a:ext cx="3648974" cy="1200329"/>
              </a:xfrm>
              <a:prstGeom prst="rect">
                <a:avLst/>
              </a:prstGeom>
              <a:noFill/>
            </p:spPr>
            <p:txBody>
              <a:bodyPr wrap="square" rtlCol="0">
                <a:spAutoFit/>
              </a:bodyPr>
              <a:lstStyle/>
              <a:p>
                <a:r>
                  <a:rPr lang="en-US" altLang="zh-CN" dirty="0" smtClean="0"/>
                  <a:t>In a horizontal range, the point </a:t>
                </a:r>
                <a14:m>
                  <m:oMath xmlns:m="http://schemas.openxmlformats.org/officeDocument/2006/math">
                    <m:r>
                      <a:rPr lang="en-US" altLang="zh-CN" b="0" i="1" smtClean="0">
                        <a:latin typeface="Cambria Math" panose="02040503050406030204" pitchFamily="18" charset="0"/>
                      </a:rPr>
                      <m:t>𝑞</m:t>
                    </m:r>
                  </m:oMath>
                </a14:m>
                <a:r>
                  <a:rPr lang="zh-CN" altLang="en-US" dirty="0" smtClean="0"/>
                  <a:t> </a:t>
                </a:r>
                <a:r>
                  <a:rPr lang="en-US" altLang="zh-CN" dirty="0" smtClean="0"/>
                  <a:t>having least matching cost is the optimal matching point for </a:t>
                </a:r>
                <a14:m>
                  <m:oMath xmlns:m="http://schemas.openxmlformats.org/officeDocument/2006/math">
                    <m:r>
                      <a:rPr lang="en-US" altLang="zh-CN" b="0" i="1" smtClean="0">
                        <a:latin typeface="Cambria Math" panose="02040503050406030204" pitchFamily="18" charset="0"/>
                      </a:rPr>
                      <m:t>𝑝</m:t>
                    </m:r>
                  </m:oMath>
                </a14:m>
                <a:r>
                  <a:rPr lang="en-US" altLang="zh-CN" dirty="0" smtClean="0"/>
                  <a:t>. Their horizontal difference is the disparity.</a:t>
                </a:r>
                <a:endParaRPr lang="en-US" altLang="zh-CN" dirty="0" smtClean="0"/>
              </a:p>
            </p:txBody>
          </p:sp>
        </mc:Choice>
        <mc:Fallback>
          <p:sp>
            <p:nvSpPr>
              <p:cNvPr id="48" name="文本框 47"/>
              <p:cNvSpPr txBox="1">
                <a:spLocks noRot="1" noChangeAspect="1" noMove="1" noResize="1" noEditPoints="1" noAdjustHandles="1" noChangeArrowheads="1" noChangeShapeType="1" noTextEdit="1"/>
              </p:cNvSpPr>
              <p:nvPr/>
            </p:nvSpPr>
            <p:spPr>
              <a:xfrm>
                <a:off x="8380562" y="5275658"/>
                <a:ext cx="3648974" cy="1200329"/>
              </a:xfrm>
              <a:prstGeom prst="rect">
                <a:avLst/>
              </a:prstGeom>
              <a:blipFill rotWithShape="0">
                <a:blip r:embed="rId9"/>
                <a:stretch>
                  <a:fillRect l="-1505" t="-2538" b="-7107"/>
                </a:stretch>
              </a:blipFill>
            </p:spPr>
            <p:txBody>
              <a:bodyPr/>
              <a:lstStyle/>
              <a:p>
                <a:r>
                  <a:rPr lang="zh-CN" altLang="en-US">
                    <a:noFill/>
                  </a:rPr>
                  <a:t> </a:t>
                </a:r>
              </a:p>
            </p:txBody>
          </p:sp>
        </mc:Fallback>
      </mc:AlternateContent>
      <p:sp>
        <p:nvSpPr>
          <p:cNvPr id="29" name="矩形 28"/>
          <p:cNvSpPr/>
          <p:nvPr/>
        </p:nvSpPr>
        <p:spPr>
          <a:xfrm>
            <a:off x="-381046" y="60722"/>
            <a:ext cx="12035489" cy="461665"/>
          </a:xfrm>
          <a:prstGeom prst="rect">
            <a:avLst/>
          </a:prstGeom>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 Stereo Matching Based on Convolutional neural network</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813459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arn(inVertical)">
                                      <p:cBhvr>
                                        <p:cTn id="25" dur="500"/>
                                        <p:tgtEl>
                                          <p:spTgt spid="20"/>
                                        </p:tgtEl>
                                      </p:cBhvr>
                                    </p:animEffect>
                                  </p:childTnLst>
                                </p:cTn>
                              </p:par>
                              <p:par>
                                <p:cTn id="26" presetID="16" presetClass="entr" presetSubtype="21"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arn(inVertical)">
                                      <p:cBhvr>
                                        <p:cTn id="28" dur="500"/>
                                        <p:tgtEl>
                                          <p:spTgt spid="2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barn(inVertical)">
                                      <p:cBhvr>
                                        <p:cTn id="31" dur="500"/>
                                        <p:tgtEl>
                                          <p:spTgt spid="22"/>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barn(inVertical)">
                                      <p:cBhvr>
                                        <p:cTn id="34" dur="500"/>
                                        <p:tgtEl>
                                          <p:spTgt spid="23"/>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arn(inVertical)">
                                      <p:cBhvr>
                                        <p:cTn id="37" dur="500"/>
                                        <p:tgtEl>
                                          <p:spTgt spid="26"/>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arn(inVertical)">
                                      <p:cBhvr>
                                        <p:cTn id="40" dur="500"/>
                                        <p:tgtEl>
                                          <p:spTgt spid="27"/>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barn(inVertical)">
                                      <p:cBhvr>
                                        <p:cTn id="43" dur="500"/>
                                        <p:tgtEl>
                                          <p:spTgt spid="28"/>
                                        </p:tgtEl>
                                      </p:cBhvr>
                                    </p:animEffect>
                                  </p:childTnLst>
                                </p:cTn>
                              </p:par>
                              <p:par>
                                <p:cTn id="44" presetID="16" presetClass="entr" presetSubtype="21"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barn(inVertical)">
                                      <p:cBhvr>
                                        <p:cTn id="46" dur="500"/>
                                        <p:tgtEl>
                                          <p:spTgt spid="31"/>
                                        </p:tgtEl>
                                      </p:cBhvr>
                                    </p:animEffect>
                                  </p:childTnLst>
                                </p:cTn>
                              </p:par>
                              <p:par>
                                <p:cTn id="47" presetID="16" presetClass="entr" presetSubtype="21"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barn(inVertical)">
                                      <p:cBhvr>
                                        <p:cTn id="49" dur="500"/>
                                        <p:tgtEl>
                                          <p:spTgt spid="32"/>
                                        </p:tgtEl>
                                      </p:cBhvr>
                                    </p:animEffect>
                                  </p:childTnLst>
                                </p:cTn>
                              </p:par>
                              <p:par>
                                <p:cTn id="50" presetID="16" presetClass="entr" presetSubtype="21" fill="hold"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barn(inVertical)">
                                      <p:cBhvr>
                                        <p:cTn id="52" dur="500"/>
                                        <p:tgtEl>
                                          <p:spTgt spid="33"/>
                                        </p:tgtEl>
                                      </p:cBhvr>
                                    </p:animEffect>
                                  </p:childTnLst>
                                </p:cTn>
                              </p:par>
                              <p:par>
                                <p:cTn id="53" presetID="16" presetClass="entr" presetSubtype="21"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arn(inVertical)">
                                      <p:cBhvr>
                                        <p:cTn id="55" dur="500"/>
                                        <p:tgtEl>
                                          <p:spTgt spid="34"/>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barn(inVertical)">
                                      <p:cBhvr>
                                        <p:cTn id="58" dur="500"/>
                                        <p:tgtEl>
                                          <p:spTgt spid="37"/>
                                        </p:tgtEl>
                                      </p:cBhvr>
                                    </p:animEffect>
                                  </p:childTnLst>
                                </p:cTn>
                              </p:par>
                              <p:par>
                                <p:cTn id="59" presetID="16" presetClass="entr" presetSubtype="21"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barn(inVertical)">
                                      <p:cBhvr>
                                        <p:cTn id="61" dur="500"/>
                                        <p:tgtEl>
                                          <p:spTgt spid="39"/>
                                        </p:tgtEl>
                                      </p:cBhvr>
                                    </p:animEffect>
                                  </p:childTnLst>
                                </p:cTn>
                              </p:par>
                              <p:par>
                                <p:cTn id="62" presetID="16" presetClass="entr" presetSubtype="21" fill="hold" nodeType="with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barn(inVertical)">
                                      <p:cBhvr>
                                        <p:cTn id="64" dur="500"/>
                                        <p:tgtEl>
                                          <p:spTgt spid="41"/>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barn(inVertical)">
                                      <p:cBhvr>
                                        <p:cTn id="67" dur="500"/>
                                        <p:tgtEl>
                                          <p:spTgt spid="42"/>
                                        </p:tgtEl>
                                      </p:cBhvr>
                                    </p:animEffect>
                                  </p:childTnLst>
                                </p:cTn>
                              </p:par>
                              <p:par>
                                <p:cTn id="68" presetID="16" presetClass="entr" presetSubtype="21" fill="hold"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barn(inVertical)">
                                      <p:cBhvr>
                                        <p:cTn id="70" dur="500"/>
                                        <p:tgtEl>
                                          <p:spTgt spid="44"/>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barn(inVertical)">
                                      <p:cBhvr>
                                        <p:cTn id="73" dur="500"/>
                                        <p:tgtEl>
                                          <p:spTgt spid="45"/>
                                        </p:tgtEl>
                                      </p:cBhvr>
                                    </p:animEffect>
                                  </p:childTnLst>
                                </p:cTn>
                              </p:par>
                              <p:par>
                                <p:cTn id="74" presetID="16" presetClass="entr" presetSubtype="21" fill="hold" nodeType="with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barn(inVertical)">
                                      <p:cBhvr>
                                        <p:cTn id="76" dur="500"/>
                                        <p:tgtEl>
                                          <p:spTgt spid="47"/>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barn(inVertical)">
                                      <p:cBhvr>
                                        <p:cTn id="7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animBg="1"/>
      <p:bldP spid="18" grpId="0"/>
      <p:bldP spid="19" grpId="0"/>
      <p:bldP spid="22" grpId="0" animBg="1"/>
      <p:bldP spid="23" grpId="0" animBg="1"/>
      <p:bldP spid="26" grpId="0" animBg="1"/>
      <p:bldP spid="27" grpId="0" animBg="1"/>
      <p:bldP spid="28" grpId="0"/>
      <p:bldP spid="37" grpId="0"/>
      <p:bldP spid="42" grpId="0"/>
      <p:bldP spid="45" grpId="0"/>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png"/>
          <p:cNvPicPr>
            <a:picLocks noChangeAspect="1"/>
          </p:cNvPicPr>
          <p:nvPr/>
        </p:nvPicPr>
        <p:blipFill>
          <a:blip r:embed="rId2"/>
          <a:stretch>
            <a:fillRect/>
          </a:stretch>
        </p:blipFill>
        <p:spPr>
          <a:xfrm>
            <a:off x="0" y="60722"/>
            <a:ext cx="12192000" cy="6858000"/>
          </a:xfrm>
          <a:prstGeom prst="rect">
            <a:avLst/>
          </a:prstGeom>
        </p:spPr>
      </p:pic>
      <p:sp>
        <p:nvSpPr>
          <p:cNvPr id="3" name="矩形 2"/>
          <p:cNvSpPr/>
          <p:nvPr/>
        </p:nvSpPr>
        <p:spPr>
          <a:xfrm>
            <a:off x="0" y="1"/>
            <a:ext cx="12192000" cy="6429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5" name="文本框 4"/>
          <p:cNvSpPr txBox="1"/>
          <p:nvPr/>
        </p:nvSpPr>
        <p:spPr>
          <a:xfrm>
            <a:off x="241540" y="824291"/>
            <a:ext cx="11067690" cy="461665"/>
          </a:xfrm>
          <a:prstGeom prst="rect">
            <a:avLst/>
          </a:prstGeom>
          <a:noFill/>
        </p:spPr>
        <p:txBody>
          <a:bodyPr wrap="square" rtlCol="0">
            <a:spAutoFit/>
          </a:bodyPr>
          <a:lstStyle/>
          <a:p>
            <a:r>
              <a:rPr lang="en-US" altLang="zh-CN" sz="2400" b="1" dirty="0" smtClean="0"/>
              <a:t>Matching algorithm based on deep learning</a:t>
            </a:r>
            <a:endParaRPr lang="en-US" altLang="zh-CN" sz="2400" b="1" dirty="0" smtClean="0"/>
          </a:p>
        </p:txBody>
      </p:sp>
      <p:sp>
        <p:nvSpPr>
          <p:cNvPr id="6" name="文本框 5"/>
          <p:cNvSpPr txBox="1"/>
          <p:nvPr/>
        </p:nvSpPr>
        <p:spPr>
          <a:xfrm>
            <a:off x="0" y="1939756"/>
            <a:ext cx="1613139" cy="369332"/>
          </a:xfrm>
          <a:prstGeom prst="rect">
            <a:avLst/>
          </a:prstGeom>
          <a:noFill/>
        </p:spPr>
        <p:txBody>
          <a:bodyPr wrap="square" rtlCol="0">
            <a:spAutoFit/>
          </a:bodyPr>
          <a:lstStyle/>
          <a:p>
            <a:r>
              <a:rPr lang="en-US" altLang="zh-CN" dirty="0" smtClean="0"/>
              <a:t>Deep Learning</a:t>
            </a:r>
            <a:endParaRPr lang="zh-CN" altLang="en-US" dirty="0"/>
          </a:p>
        </p:txBody>
      </p:sp>
      <p:cxnSp>
        <p:nvCxnSpPr>
          <p:cNvPr id="7" name="直接箭头连接符 6"/>
          <p:cNvCxnSpPr/>
          <p:nvPr/>
        </p:nvCxnSpPr>
        <p:spPr>
          <a:xfrm flipV="1">
            <a:off x="1380226" y="1651993"/>
            <a:ext cx="1233578" cy="488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1380226" y="2140187"/>
            <a:ext cx="1233578" cy="388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608925" y="1467327"/>
            <a:ext cx="1673524" cy="369332"/>
          </a:xfrm>
          <a:prstGeom prst="rect">
            <a:avLst/>
          </a:prstGeom>
          <a:noFill/>
        </p:spPr>
        <p:txBody>
          <a:bodyPr wrap="square" rtlCol="0">
            <a:spAutoFit/>
          </a:bodyPr>
          <a:lstStyle/>
          <a:p>
            <a:r>
              <a:rPr lang="en-US" altLang="zh-CN" dirty="0" smtClean="0"/>
              <a:t>Unsupervised</a:t>
            </a:r>
            <a:endParaRPr lang="zh-CN" altLang="en-US" dirty="0"/>
          </a:p>
        </p:txBody>
      </p:sp>
      <p:sp>
        <p:nvSpPr>
          <p:cNvPr id="10" name="左大括号 9"/>
          <p:cNvSpPr/>
          <p:nvPr/>
        </p:nvSpPr>
        <p:spPr>
          <a:xfrm>
            <a:off x="4088921" y="1349344"/>
            <a:ext cx="163902" cy="6328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p:cNvSpPr txBox="1"/>
          <p:nvPr/>
        </p:nvSpPr>
        <p:spPr>
          <a:xfrm>
            <a:off x="4236004" y="1191598"/>
            <a:ext cx="3510951" cy="923330"/>
          </a:xfrm>
          <a:prstGeom prst="rect">
            <a:avLst/>
          </a:prstGeom>
          <a:noFill/>
        </p:spPr>
        <p:txBody>
          <a:bodyPr wrap="square" rtlCol="0">
            <a:spAutoFit/>
          </a:bodyPr>
          <a:lstStyle/>
          <a:p>
            <a:r>
              <a:rPr lang="en-US" altLang="zh-CN" dirty="0" smtClean="0"/>
              <a:t>Auto-Encoder</a:t>
            </a:r>
            <a:endParaRPr lang="en-US" altLang="zh-CN" dirty="0" smtClean="0"/>
          </a:p>
          <a:p>
            <a:endParaRPr lang="en-US" altLang="zh-CN" dirty="0" smtClean="0"/>
          </a:p>
          <a:p>
            <a:r>
              <a:rPr lang="en-US" altLang="zh-CN" dirty="0" smtClean="0"/>
              <a:t>DBN</a:t>
            </a:r>
            <a:endParaRPr lang="zh-CN" altLang="en-US" dirty="0"/>
          </a:p>
        </p:txBody>
      </p:sp>
      <p:sp>
        <p:nvSpPr>
          <p:cNvPr id="12" name="文本框 11"/>
          <p:cNvSpPr txBox="1"/>
          <p:nvPr/>
        </p:nvSpPr>
        <p:spPr>
          <a:xfrm>
            <a:off x="2734574" y="2334281"/>
            <a:ext cx="1375913" cy="369332"/>
          </a:xfrm>
          <a:prstGeom prst="rect">
            <a:avLst/>
          </a:prstGeom>
          <a:noFill/>
        </p:spPr>
        <p:txBody>
          <a:bodyPr wrap="square" rtlCol="0">
            <a:spAutoFit/>
          </a:bodyPr>
          <a:lstStyle/>
          <a:p>
            <a:r>
              <a:rPr lang="en-US" altLang="zh-CN" dirty="0" smtClean="0"/>
              <a:t>Supervised</a:t>
            </a:r>
            <a:endParaRPr lang="zh-CN" altLang="en-US" dirty="0"/>
          </a:p>
        </p:txBody>
      </p:sp>
      <p:sp>
        <p:nvSpPr>
          <p:cNvPr id="13" name="左大括号 12"/>
          <p:cNvSpPr/>
          <p:nvPr/>
        </p:nvSpPr>
        <p:spPr>
          <a:xfrm>
            <a:off x="4088922" y="2140187"/>
            <a:ext cx="163902" cy="7169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4252823" y="2313973"/>
            <a:ext cx="2510286" cy="369332"/>
          </a:xfrm>
          <a:prstGeom prst="rect">
            <a:avLst/>
          </a:prstGeom>
          <a:noFill/>
        </p:spPr>
        <p:txBody>
          <a:bodyPr wrap="square" rtlCol="0">
            <a:spAutoFit/>
          </a:bodyPr>
          <a:lstStyle/>
          <a:p>
            <a:r>
              <a:rPr lang="en-US" altLang="zh-CN" dirty="0" smtClean="0"/>
              <a:t>CNN</a:t>
            </a:r>
            <a:endParaRPr lang="zh-CN" altLang="en-US" dirty="0"/>
          </a:p>
        </p:txBody>
      </p:sp>
      <p:sp>
        <p:nvSpPr>
          <p:cNvPr id="16" name="文本框 15"/>
          <p:cNvSpPr txBox="1"/>
          <p:nvPr/>
        </p:nvSpPr>
        <p:spPr>
          <a:xfrm>
            <a:off x="6763109" y="1591066"/>
            <a:ext cx="4592081" cy="646331"/>
          </a:xfrm>
          <a:prstGeom prst="rect">
            <a:avLst/>
          </a:prstGeom>
          <a:noFill/>
        </p:spPr>
        <p:txBody>
          <a:bodyPr wrap="square" rtlCol="0">
            <a:spAutoFit/>
          </a:bodyPr>
          <a:lstStyle/>
          <a:p>
            <a:r>
              <a:rPr lang="en-US" altLang="zh-CN" b="1" dirty="0" smtClean="0"/>
              <a:t>Convolutional neural network is the most successful model in deep learning currently</a:t>
            </a:r>
            <a:endParaRPr lang="zh-CN" altLang="en-US" b="1" dirty="0"/>
          </a:p>
        </p:txBody>
      </p:sp>
      <p:sp>
        <p:nvSpPr>
          <p:cNvPr id="17" name="文本框 16"/>
          <p:cNvSpPr txBox="1"/>
          <p:nvPr/>
        </p:nvSpPr>
        <p:spPr>
          <a:xfrm>
            <a:off x="5731178" y="2446739"/>
            <a:ext cx="6765120" cy="1938992"/>
          </a:xfrm>
          <a:prstGeom prst="rect">
            <a:avLst/>
          </a:prstGeom>
          <a:noFill/>
        </p:spPr>
        <p:txBody>
          <a:bodyPr wrap="square" rtlCol="0">
            <a:spAutoFit/>
          </a:bodyPr>
          <a:lstStyle/>
          <a:p>
            <a:r>
              <a:rPr lang="en-US" altLang="zh-CN" sz="2000" b="1" dirty="0" smtClean="0"/>
              <a:t>Based on previous regional matching algorithm, now we can replace similarity measurement function with CNN. After the CNN has been trained for a large amount of </a:t>
            </a:r>
            <a:r>
              <a:rPr lang="en-US" altLang="zh-CN" sz="2000" b="1" dirty="0"/>
              <a:t>training data, </a:t>
            </a:r>
            <a:r>
              <a:rPr lang="en-US" altLang="zh-CN" sz="2000" b="1" dirty="0" smtClean="0"/>
              <a:t>using </a:t>
            </a:r>
            <a:r>
              <a:rPr lang="en-US" altLang="zh-CN" sz="2000" b="1" dirty="0"/>
              <a:t>CNN to compute matching </a:t>
            </a:r>
            <a:r>
              <a:rPr lang="en-US" altLang="zh-CN" sz="2000" b="1" dirty="0" smtClean="0"/>
              <a:t>cost is more accurate than the similarity measurement function which is artificially defined.</a:t>
            </a:r>
            <a:endParaRPr lang="zh-CN" altLang="en-US" sz="2000" b="1" dirty="0"/>
          </a:p>
        </p:txBody>
      </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226" y="2836433"/>
            <a:ext cx="2520000" cy="1740835"/>
          </a:xfrm>
          <a:prstGeom prst="rect">
            <a:avLst/>
          </a:prstGeom>
        </p:spPr>
      </p:pic>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226" y="4632071"/>
            <a:ext cx="2520000" cy="1740836"/>
          </a:xfrm>
          <a:prstGeom prst="rect">
            <a:avLst/>
          </a:prstGeom>
        </p:spPr>
      </p:pic>
      <p:sp>
        <p:nvSpPr>
          <p:cNvPr id="40" name="椭圆 39"/>
          <p:cNvSpPr/>
          <p:nvPr/>
        </p:nvSpPr>
        <p:spPr>
          <a:xfrm>
            <a:off x="1331265" y="3297097"/>
            <a:ext cx="69586" cy="948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tLang="zh-CN" dirty="0" smtClean="0"/>
          </a:p>
          <a:p>
            <a:pPr algn="ctr"/>
            <a:endParaRPr lang="zh-CN" altLang="en-US" dirty="0"/>
          </a:p>
        </p:txBody>
      </p:sp>
      <p:sp>
        <p:nvSpPr>
          <p:cNvPr id="41" name="椭圆 40"/>
          <p:cNvSpPr/>
          <p:nvPr/>
        </p:nvSpPr>
        <p:spPr>
          <a:xfrm>
            <a:off x="1086850" y="5077422"/>
            <a:ext cx="69586" cy="948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tLang="zh-CN" dirty="0" smtClean="0"/>
          </a:p>
          <a:p>
            <a:pPr algn="ctr"/>
            <a:endParaRPr lang="zh-CN" altLang="en-US" dirty="0"/>
          </a:p>
        </p:txBody>
      </p:sp>
      <p:sp>
        <p:nvSpPr>
          <p:cNvPr id="42" name="矩形 41"/>
          <p:cNvSpPr/>
          <p:nvPr/>
        </p:nvSpPr>
        <p:spPr>
          <a:xfrm>
            <a:off x="1156436" y="3142019"/>
            <a:ext cx="442822" cy="422497"/>
          </a:xfrm>
          <a:prstGeom prst="rect">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矩形 42"/>
          <p:cNvSpPr/>
          <p:nvPr/>
        </p:nvSpPr>
        <p:spPr>
          <a:xfrm>
            <a:off x="900232" y="4913618"/>
            <a:ext cx="442822" cy="422497"/>
          </a:xfrm>
          <a:prstGeom prst="rect">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45" name="直接箭头连接符 44"/>
          <p:cNvCxnSpPr/>
          <p:nvPr/>
        </p:nvCxnSpPr>
        <p:spPr>
          <a:xfrm>
            <a:off x="1400851" y="3344542"/>
            <a:ext cx="222561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46" name="图片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8111" y="2805668"/>
            <a:ext cx="1260196" cy="1150015"/>
          </a:xfrm>
          <a:prstGeom prst="rect">
            <a:avLst/>
          </a:prstGeom>
        </p:spPr>
      </p:pic>
      <p:pic>
        <p:nvPicPr>
          <p:cNvPr id="47" name="图片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29458" y="4620094"/>
            <a:ext cx="1260000" cy="1232264"/>
          </a:xfrm>
          <a:prstGeom prst="rect">
            <a:avLst/>
          </a:prstGeom>
        </p:spPr>
      </p:pic>
      <p:cxnSp>
        <p:nvCxnSpPr>
          <p:cNvPr id="48" name="直接箭头连接符 47"/>
          <p:cNvCxnSpPr/>
          <p:nvPr/>
        </p:nvCxnSpPr>
        <p:spPr>
          <a:xfrm>
            <a:off x="1186105" y="5147870"/>
            <a:ext cx="2440360" cy="2444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0" name="直接箭头连接符 49"/>
          <p:cNvCxnSpPr/>
          <p:nvPr/>
        </p:nvCxnSpPr>
        <p:spPr>
          <a:xfrm>
            <a:off x="5136088" y="3142019"/>
            <a:ext cx="1587260" cy="13282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1" name="直接箭头连接符 50"/>
          <p:cNvCxnSpPr/>
          <p:nvPr/>
        </p:nvCxnSpPr>
        <p:spPr>
          <a:xfrm flipV="1">
            <a:off x="5084329" y="4620094"/>
            <a:ext cx="1613140" cy="98888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直接箭头连接符 52"/>
          <p:cNvCxnSpPr/>
          <p:nvPr/>
        </p:nvCxnSpPr>
        <p:spPr>
          <a:xfrm>
            <a:off x="8871326" y="4500349"/>
            <a:ext cx="86264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4" name="文本框 53"/>
          <p:cNvSpPr txBox="1"/>
          <p:nvPr/>
        </p:nvSpPr>
        <p:spPr>
          <a:xfrm>
            <a:off x="9654755" y="4155016"/>
            <a:ext cx="2488721" cy="646331"/>
          </a:xfrm>
          <a:prstGeom prst="rect">
            <a:avLst/>
          </a:prstGeom>
          <a:noFill/>
        </p:spPr>
        <p:txBody>
          <a:bodyPr wrap="square" rtlCol="0">
            <a:spAutoFit/>
          </a:bodyPr>
          <a:lstStyle/>
          <a:p>
            <a:r>
              <a:rPr lang="en-US" altLang="zh-CN" dirty="0"/>
              <a:t>Matching cost of two image patches</a:t>
            </a:r>
            <a:endParaRPr lang="zh-CN" altLang="en-US" dirty="0"/>
          </a:p>
        </p:txBody>
      </p:sp>
      <p:cxnSp>
        <p:nvCxnSpPr>
          <p:cNvPr id="55" name="直接箭头连接符 54"/>
          <p:cNvCxnSpPr/>
          <p:nvPr/>
        </p:nvCxnSpPr>
        <p:spPr>
          <a:xfrm>
            <a:off x="10700126" y="4654588"/>
            <a:ext cx="17253" cy="79575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56" name="文本框 55"/>
              <p:cNvSpPr txBox="1"/>
              <p:nvPr/>
            </p:nvSpPr>
            <p:spPr>
              <a:xfrm>
                <a:off x="8427065" y="5484499"/>
                <a:ext cx="3648974" cy="1200329"/>
              </a:xfrm>
              <a:prstGeom prst="rect">
                <a:avLst/>
              </a:prstGeom>
              <a:noFill/>
            </p:spPr>
            <p:txBody>
              <a:bodyPr wrap="square" rtlCol="0">
                <a:spAutoFit/>
              </a:bodyPr>
              <a:lstStyle/>
              <a:p>
                <a:r>
                  <a:rPr lang="en-US" altLang="zh-CN" dirty="0"/>
                  <a:t>In a horizontal range, the point </a:t>
                </a:r>
                <a14:m>
                  <m:oMath xmlns:m="http://schemas.openxmlformats.org/officeDocument/2006/math">
                    <m:r>
                      <a:rPr lang="en-US" altLang="zh-CN" i="1">
                        <a:latin typeface="Cambria Math" panose="02040503050406030204" pitchFamily="18" charset="0"/>
                      </a:rPr>
                      <m:t>𝑞</m:t>
                    </m:r>
                  </m:oMath>
                </a14:m>
                <a:r>
                  <a:rPr lang="zh-CN" altLang="en-US" dirty="0"/>
                  <a:t> </a:t>
                </a:r>
                <a:r>
                  <a:rPr lang="en-US" altLang="zh-CN" dirty="0"/>
                  <a:t>having least matching cost is the optimal matching point for </a:t>
                </a:r>
                <a14:m>
                  <m:oMath xmlns:m="http://schemas.openxmlformats.org/officeDocument/2006/math">
                    <m:r>
                      <a:rPr lang="en-US" altLang="zh-CN" i="1">
                        <a:latin typeface="Cambria Math" panose="02040503050406030204" pitchFamily="18" charset="0"/>
                      </a:rPr>
                      <m:t>𝑝</m:t>
                    </m:r>
                  </m:oMath>
                </a14:m>
                <a:r>
                  <a:rPr lang="en-US" altLang="zh-CN" dirty="0"/>
                  <a:t>. Their horizontal difference is the disparity.</a:t>
                </a:r>
              </a:p>
            </p:txBody>
          </p:sp>
        </mc:Choice>
        <mc:Fallback>
          <p:sp>
            <p:nvSpPr>
              <p:cNvPr id="56" name="文本框 55"/>
              <p:cNvSpPr txBox="1">
                <a:spLocks noRot="1" noChangeAspect="1" noMove="1" noResize="1" noEditPoints="1" noAdjustHandles="1" noChangeArrowheads="1" noChangeShapeType="1" noTextEdit="1"/>
              </p:cNvSpPr>
              <p:nvPr/>
            </p:nvSpPr>
            <p:spPr>
              <a:xfrm>
                <a:off x="8427065" y="5484499"/>
                <a:ext cx="3648974" cy="1200329"/>
              </a:xfrm>
              <a:prstGeom prst="rect">
                <a:avLst/>
              </a:prstGeom>
              <a:blipFill rotWithShape="0">
                <a:blip r:embed="rId7"/>
                <a:stretch>
                  <a:fillRect l="-1336" t="-3046" b="-7107"/>
                </a:stretch>
              </a:blipFill>
            </p:spPr>
            <p:txBody>
              <a:bodyPr/>
              <a:lstStyle/>
              <a:p>
                <a:r>
                  <a:rPr lang="zh-CN" altLang="en-US">
                    <a:noFill/>
                  </a:rPr>
                  <a:t> </a:t>
                </a:r>
              </a:p>
            </p:txBody>
          </p:sp>
        </mc:Fallback>
      </mc:AlternateContent>
      <p:sp>
        <p:nvSpPr>
          <p:cNvPr id="57" name="文本框 56"/>
          <p:cNvSpPr txBox="1"/>
          <p:nvPr/>
        </p:nvSpPr>
        <p:spPr>
          <a:xfrm>
            <a:off x="6690998" y="4341541"/>
            <a:ext cx="2424023" cy="646331"/>
          </a:xfrm>
          <a:prstGeom prst="rect">
            <a:avLst/>
          </a:prstGeom>
          <a:noFill/>
        </p:spPr>
        <p:txBody>
          <a:bodyPr wrap="square" rtlCol="0">
            <a:spAutoFit/>
          </a:bodyPr>
          <a:lstStyle/>
          <a:p>
            <a:r>
              <a:rPr lang="en-US" altLang="zh-CN" b="1" dirty="0"/>
              <a:t>Define a similarity measurement function</a:t>
            </a:r>
            <a:endParaRPr lang="zh-CN" altLang="en-US" b="1" dirty="0"/>
          </a:p>
        </p:txBody>
      </p:sp>
      <p:sp>
        <p:nvSpPr>
          <p:cNvPr id="58" name="文本框 57"/>
          <p:cNvSpPr txBox="1"/>
          <p:nvPr/>
        </p:nvSpPr>
        <p:spPr>
          <a:xfrm>
            <a:off x="6706146" y="4344147"/>
            <a:ext cx="2233083" cy="646331"/>
          </a:xfrm>
          <a:prstGeom prst="rect">
            <a:avLst/>
          </a:prstGeom>
          <a:solidFill>
            <a:schemeClr val="bg1">
              <a:lumMod val="85000"/>
            </a:schemeClr>
          </a:solidFill>
        </p:spPr>
        <p:txBody>
          <a:bodyPr wrap="square" rtlCol="0">
            <a:spAutoFit/>
          </a:bodyPr>
          <a:lstStyle/>
          <a:p>
            <a:r>
              <a:rPr lang="en-US" altLang="zh-CN" b="1" dirty="0" smtClean="0">
                <a:solidFill>
                  <a:srgbClr val="FF0000"/>
                </a:solidFill>
              </a:rPr>
              <a:t>Convolution Neural Network</a:t>
            </a:r>
            <a:endParaRPr lang="zh-CN" altLang="en-US" b="1" dirty="0">
              <a:solidFill>
                <a:srgbClr val="FF0000"/>
              </a:solidFill>
            </a:endParaRPr>
          </a:p>
        </p:txBody>
      </p:sp>
      <p:sp>
        <p:nvSpPr>
          <p:cNvPr id="37" name="矩形 36"/>
          <p:cNvSpPr/>
          <p:nvPr/>
        </p:nvSpPr>
        <p:spPr>
          <a:xfrm>
            <a:off x="-381046" y="60722"/>
            <a:ext cx="12035489" cy="461665"/>
          </a:xfrm>
          <a:prstGeom prst="rect">
            <a:avLst/>
          </a:prstGeom>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 Stereo Matching Based on Convolutional neural network</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2" name="文本框 51"/>
              <p:cNvSpPr txBox="1"/>
              <p:nvPr/>
            </p:nvSpPr>
            <p:spPr>
              <a:xfrm>
                <a:off x="2785459" y="3879876"/>
                <a:ext cx="3398808" cy="923330"/>
              </a:xfrm>
              <a:prstGeom prst="rect">
                <a:avLst/>
              </a:prstGeom>
              <a:noFill/>
            </p:spPr>
            <p:txBody>
              <a:bodyPr wrap="square" rtlCol="0">
                <a:spAutoFit/>
              </a:bodyPr>
              <a:lstStyle/>
              <a:p>
                <a:r>
                  <a:rPr lang="en-US" altLang="zh-CN" dirty="0" smtClean="0"/>
                  <a:t>Point </a:t>
                </a:r>
                <a14:m>
                  <m:oMath xmlns:m="http://schemas.openxmlformats.org/officeDocument/2006/math">
                    <m:r>
                      <a:rPr lang="en-US" altLang="zh-CN" i="1" dirty="0" smtClean="0">
                        <a:latin typeface="Cambria Math" panose="02040503050406030204" pitchFamily="18" charset="0"/>
                      </a:rPr>
                      <m:t>𝑝</m:t>
                    </m:r>
                  </m:oMath>
                </a14:m>
                <a:r>
                  <a:rPr lang="en-US" altLang="zh-CN" dirty="0" smtClean="0"/>
                  <a:t> on left image</a:t>
                </a:r>
                <a:r>
                  <a:rPr lang="en-US" altLang="zh-CN" dirty="0" smtClean="0"/>
                  <a:t>, extract a fixed size of neighboring image patch </a:t>
                </a:r>
                <a14:m>
                  <m:oMath xmlns:m="http://schemas.openxmlformats.org/officeDocument/2006/math">
                    <m:r>
                      <a:rPr lang="en-US" altLang="zh-CN" i="1" dirty="0" smtClean="0">
                        <a:latin typeface="Cambria Math" panose="02040503050406030204" pitchFamily="18" charset="0"/>
                      </a:rPr>
                      <m:t>𝑁</m:t>
                    </m:r>
                    <m:r>
                      <a:rPr lang="en-US" altLang="zh-CN" i="1" baseline="-25000" dirty="0" smtClean="0">
                        <a:latin typeface="Cambria Math" panose="02040503050406030204" pitchFamily="18" charset="0"/>
                      </a:rPr>
                      <m:t>𝑝</m:t>
                    </m:r>
                  </m:oMath>
                </a14:m>
                <a:endParaRPr lang="zh-CN" altLang="en-US" dirty="0"/>
              </a:p>
            </p:txBody>
          </p:sp>
        </mc:Choice>
        <mc:Fallback>
          <p:sp>
            <p:nvSpPr>
              <p:cNvPr id="52" name="文本框 51"/>
              <p:cNvSpPr txBox="1">
                <a:spLocks noRot="1" noChangeAspect="1" noMove="1" noResize="1" noEditPoints="1" noAdjustHandles="1" noChangeArrowheads="1" noChangeShapeType="1" noTextEdit="1"/>
              </p:cNvSpPr>
              <p:nvPr/>
            </p:nvSpPr>
            <p:spPr>
              <a:xfrm>
                <a:off x="2785459" y="3879876"/>
                <a:ext cx="3398808" cy="923330"/>
              </a:xfrm>
              <a:prstGeom prst="rect">
                <a:avLst/>
              </a:prstGeom>
              <a:blipFill rotWithShape="0">
                <a:blip r:embed="rId8"/>
                <a:stretch>
                  <a:fillRect l="-1616" t="-3289" b="-92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文本框 58"/>
              <p:cNvSpPr txBox="1"/>
              <p:nvPr/>
            </p:nvSpPr>
            <p:spPr>
              <a:xfrm>
                <a:off x="2876237" y="5785781"/>
                <a:ext cx="3800608" cy="944746"/>
              </a:xfrm>
              <a:prstGeom prst="rect">
                <a:avLst/>
              </a:prstGeom>
              <a:noFill/>
            </p:spPr>
            <p:txBody>
              <a:bodyPr wrap="square" rtlCol="0">
                <a:spAutoFit/>
              </a:bodyPr>
              <a:lstStyle/>
              <a:p>
                <a:r>
                  <a:rPr lang="en-US" altLang="zh-CN" dirty="0" smtClean="0"/>
                  <a:t>Find a point </a:t>
                </a:r>
                <a14:m>
                  <m:oMath xmlns:m="http://schemas.openxmlformats.org/officeDocument/2006/math">
                    <m:r>
                      <a:rPr lang="en-US" altLang="zh-CN" i="1" dirty="0" smtClean="0">
                        <a:latin typeface="Cambria Math" panose="02040503050406030204" pitchFamily="18" charset="0"/>
                      </a:rPr>
                      <m:t>𝑞</m:t>
                    </m:r>
                  </m:oMath>
                </a14:m>
                <a:r>
                  <a:rPr lang="en-US" altLang="zh-CN" dirty="0" smtClean="0"/>
                  <a:t> in right image which has same vertical coordinate as </a:t>
                </a:r>
                <a14:m>
                  <m:oMath xmlns:m="http://schemas.openxmlformats.org/officeDocument/2006/math">
                    <m:r>
                      <a:rPr lang="en-US" altLang="zh-CN" i="1" dirty="0" smtClean="0">
                        <a:latin typeface="Cambria Math" panose="02040503050406030204" pitchFamily="18" charset="0"/>
                      </a:rPr>
                      <m:t>𝑝</m:t>
                    </m:r>
                  </m:oMath>
                </a14:m>
                <a:r>
                  <a:rPr lang="en-US" altLang="zh-CN" dirty="0" smtClean="0"/>
                  <a:t>, extract a neighboring image patch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𝑞</m:t>
                        </m:r>
                      </m:sub>
                    </m:sSub>
                  </m:oMath>
                </a14:m>
                <a:endParaRPr lang="zh-CN" altLang="en-US" dirty="0"/>
              </a:p>
            </p:txBody>
          </p:sp>
        </mc:Choice>
        <mc:Fallback>
          <p:sp>
            <p:nvSpPr>
              <p:cNvPr id="59" name="文本框 58"/>
              <p:cNvSpPr txBox="1">
                <a:spLocks noRot="1" noChangeAspect="1" noMove="1" noResize="1" noEditPoints="1" noAdjustHandles="1" noChangeArrowheads="1" noChangeShapeType="1" noTextEdit="1"/>
              </p:cNvSpPr>
              <p:nvPr/>
            </p:nvSpPr>
            <p:spPr>
              <a:xfrm>
                <a:off x="2876237" y="5785781"/>
                <a:ext cx="3800608" cy="944746"/>
              </a:xfrm>
              <a:prstGeom prst="rect">
                <a:avLst/>
              </a:prstGeom>
              <a:blipFill rotWithShape="0">
                <a:blip r:embed="rId9"/>
                <a:stretch>
                  <a:fillRect l="-1445" t="-3226" r="-1926" b="-77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71403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barn(inVertical)">
                                      <p:cBhvr>
                                        <p:cTn id="45" dur="500"/>
                                        <p:tgtEl>
                                          <p:spTgt spid="38"/>
                                        </p:tgtEl>
                                      </p:cBhvr>
                                    </p:animEffect>
                                  </p:childTnLst>
                                </p:cTn>
                              </p:par>
                              <p:par>
                                <p:cTn id="46" presetID="16" presetClass="entr" presetSubtype="21"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barn(inVertical)">
                                      <p:cBhvr>
                                        <p:cTn id="48" dur="500"/>
                                        <p:tgtEl>
                                          <p:spTgt spid="39"/>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barn(inVertical)">
                                      <p:cBhvr>
                                        <p:cTn id="51" dur="500"/>
                                        <p:tgtEl>
                                          <p:spTgt spid="40"/>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barn(inVertical)">
                                      <p:cBhvr>
                                        <p:cTn id="54" dur="500"/>
                                        <p:tgtEl>
                                          <p:spTgt spid="41"/>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barn(inVertical)">
                                      <p:cBhvr>
                                        <p:cTn id="57" dur="500"/>
                                        <p:tgtEl>
                                          <p:spTgt spid="42"/>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barn(inVertical)">
                                      <p:cBhvr>
                                        <p:cTn id="60" dur="500"/>
                                        <p:tgtEl>
                                          <p:spTgt spid="43"/>
                                        </p:tgtEl>
                                      </p:cBhvr>
                                    </p:animEffect>
                                  </p:childTnLst>
                                </p:cTn>
                              </p:par>
                              <p:par>
                                <p:cTn id="61" presetID="16" presetClass="entr" presetSubtype="21"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barn(inVertical)">
                                      <p:cBhvr>
                                        <p:cTn id="63" dur="500"/>
                                        <p:tgtEl>
                                          <p:spTgt spid="45"/>
                                        </p:tgtEl>
                                      </p:cBhvr>
                                    </p:animEffect>
                                  </p:childTnLst>
                                </p:cTn>
                              </p:par>
                              <p:par>
                                <p:cTn id="64" presetID="16" presetClass="entr" presetSubtype="21" fill="hold"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barn(inVertical)">
                                      <p:cBhvr>
                                        <p:cTn id="66" dur="500"/>
                                        <p:tgtEl>
                                          <p:spTgt spid="46"/>
                                        </p:tgtEl>
                                      </p:cBhvr>
                                    </p:animEffect>
                                  </p:childTnLst>
                                </p:cTn>
                              </p:par>
                              <p:par>
                                <p:cTn id="67" presetID="16" presetClass="entr" presetSubtype="21"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barn(inVertical)">
                                      <p:cBhvr>
                                        <p:cTn id="69" dur="500"/>
                                        <p:tgtEl>
                                          <p:spTgt spid="47"/>
                                        </p:tgtEl>
                                      </p:cBhvr>
                                    </p:animEffect>
                                  </p:childTnLst>
                                </p:cTn>
                              </p:par>
                              <p:par>
                                <p:cTn id="70" presetID="16" presetClass="entr" presetSubtype="21" fill="hold"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barn(inVertical)">
                                      <p:cBhvr>
                                        <p:cTn id="72" dur="500"/>
                                        <p:tgtEl>
                                          <p:spTgt spid="48"/>
                                        </p:tgtEl>
                                      </p:cBhvr>
                                    </p:animEffect>
                                  </p:childTnLst>
                                </p:cTn>
                              </p:par>
                              <p:par>
                                <p:cTn id="73" presetID="16" presetClass="entr" presetSubtype="21"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barn(inVertical)">
                                      <p:cBhvr>
                                        <p:cTn id="75" dur="500"/>
                                        <p:tgtEl>
                                          <p:spTgt spid="50"/>
                                        </p:tgtEl>
                                      </p:cBhvr>
                                    </p:animEffect>
                                  </p:childTnLst>
                                </p:cTn>
                              </p:par>
                              <p:par>
                                <p:cTn id="76" presetID="16" presetClass="entr" presetSubtype="21" fill="hold"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barn(inVertical)">
                                      <p:cBhvr>
                                        <p:cTn id="78" dur="500"/>
                                        <p:tgtEl>
                                          <p:spTgt spid="51"/>
                                        </p:tgtEl>
                                      </p:cBhvr>
                                    </p:animEffect>
                                  </p:childTnLst>
                                </p:cTn>
                              </p:par>
                              <p:par>
                                <p:cTn id="79" presetID="16" presetClass="entr" presetSubtype="21" fill="hold" nodeType="with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barn(inVertical)">
                                      <p:cBhvr>
                                        <p:cTn id="81" dur="500"/>
                                        <p:tgtEl>
                                          <p:spTgt spid="53"/>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barn(inVertical)">
                                      <p:cBhvr>
                                        <p:cTn id="84" dur="500"/>
                                        <p:tgtEl>
                                          <p:spTgt spid="54"/>
                                        </p:tgtEl>
                                      </p:cBhvr>
                                    </p:animEffect>
                                  </p:childTnLst>
                                </p:cTn>
                              </p:par>
                              <p:par>
                                <p:cTn id="85" presetID="16" presetClass="entr" presetSubtype="21"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barn(inVertical)">
                                      <p:cBhvr>
                                        <p:cTn id="87" dur="500"/>
                                        <p:tgtEl>
                                          <p:spTgt spid="55"/>
                                        </p:tgtEl>
                                      </p:cBhvr>
                                    </p:animEffect>
                                  </p:childTnLst>
                                </p:cTn>
                              </p:par>
                              <p:par>
                                <p:cTn id="88" presetID="16" presetClass="entr" presetSubtype="21" fill="hold" grpId="0" nodeType="withEffect">
                                  <p:stCondLst>
                                    <p:cond delay="0"/>
                                  </p:stCondLst>
                                  <p:childTnLst>
                                    <p:set>
                                      <p:cBhvr>
                                        <p:cTn id="89" dur="1" fill="hold">
                                          <p:stCondLst>
                                            <p:cond delay="0"/>
                                          </p:stCondLst>
                                        </p:cTn>
                                        <p:tgtEl>
                                          <p:spTgt spid="56"/>
                                        </p:tgtEl>
                                        <p:attrNameLst>
                                          <p:attrName>style.visibility</p:attrName>
                                        </p:attrNameLst>
                                      </p:cBhvr>
                                      <p:to>
                                        <p:strVal val="visible"/>
                                      </p:to>
                                    </p:set>
                                    <p:animEffect transition="in" filter="barn(inVertical)">
                                      <p:cBhvr>
                                        <p:cTn id="90" dur="500"/>
                                        <p:tgtEl>
                                          <p:spTgt spid="56"/>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57"/>
                                        </p:tgtEl>
                                        <p:attrNameLst>
                                          <p:attrName>style.visibility</p:attrName>
                                        </p:attrNameLst>
                                      </p:cBhvr>
                                      <p:to>
                                        <p:strVal val="visible"/>
                                      </p:to>
                                    </p:set>
                                    <p:animEffect transition="in" filter="barn(inVertical)">
                                      <p:cBhvr>
                                        <p:cTn id="93" dur="500"/>
                                        <p:tgtEl>
                                          <p:spTgt spid="57"/>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barn(inVertical)">
                                      <p:cBhvr>
                                        <p:cTn id="96" dur="500"/>
                                        <p:tgtEl>
                                          <p:spTgt spid="5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wipe(down)">
                                      <p:cBhvr>
                                        <p:cTn id="101" dur="500"/>
                                        <p:tgtEl>
                                          <p:spTgt spid="17"/>
                                        </p:tgtEl>
                                      </p:cBhvr>
                                    </p:animEffect>
                                  </p:childTnLst>
                                </p:cTn>
                              </p:par>
                              <p:par>
                                <p:cTn id="102" presetID="16" presetClass="entr" presetSubtype="21" fill="hold" grpId="0" nodeType="with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barn(inVertical)">
                                      <p:cBhvr>
                                        <p:cTn id="104" dur="500"/>
                                        <p:tgtEl>
                                          <p:spTgt spid="59"/>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58"/>
                                        </p:tgtEl>
                                        <p:attrNameLst>
                                          <p:attrName>style.visibility</p:attrName>
                                        </p:attrNameLst>
                                      </p:cBhvr>
                                      <p:to>
                                        <p:strVal val="visible"/>
                                      </p:to>
                                    </p:set>
                                    <p:animEffect transition="in" filter="wipe(down)">
                                      <p:cBhvr>
                                        <p:cTn id="10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animBg="1"/>
      <p:bldP spid="11" grpId="0"/>
      <p:bldP spid="12" grpId="0"/>
      <p:bldP spid="13" grpId="0" animBg="1"/>
      <p:bldP spid="14" grpId="0"/>
      <p:bldP spid="16" grpId="0"/>
      <p:bldP spid="17" grpId="0"/>
      <p:bldP spid="40" grpId="0" animBg="1"/>
      <p:bldP spid="41" grpId="0" animBg="1"/>
      <p:bldP spid="42" grpId="0" animBg="1"/>
      <p:bldP spid="43" grpId="0" animBg="1"/>
      <p:bldP spid="54" grpId="0"/>
      <p:bldP spid="56" grpId="0"/>
      <p:bldP spid="57" grpId="0"/>
      <p:bldP spid="58" grpId="0" animBg="1"/>
      <p:bldP spid="52" grpId="0"/>
      <p:bldP spid="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png"/>
          <p:cNvPicPr>
            <a:picLocks noChangeAspect="1"/>
          </p:cNvPicPr>
          <p:nvPr/>
        </p:nvPicPr>
        <p:blipFill>
          <a:blip r:embed="rId2"/>
          <a:stretch>
            <a:fillRect/>
          </a:stretch>
        </p:blipFill>
        <p:spPr>
          <a:xfrm>
            <a:off x="0" y="1"/>
            <a:ext cx="12192000" cy="6858000"/>
          </a:xfrm>
          <a:prstGeom prst="rect">
            <a:avLst/>
          </a:prstGeom>
        </p:spPr>
      </p:pic>
      <p:sp>
        <p:nvSpPr>
          <p:cNvPr id="3" name="矩形 2"/>
          <p:cNvSpPr/>
          <p:nvPr/>
        </p:nvSpPr>
        <p:spPr>
          <a:xfrm>
            <a:off x="0" y="1"/>
            <a:ext cx="12192000" cy="6429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6" name="文本框 5"/>
          <p:cNvSpPr txBox="1"/>
          <p:nvPr/>
        </p:nvSpPr>
        <p:spPr>
          <a:xfrm>
            <a:off x="267418" y="880381"/>
            <a:ext cx="8376249" cy="461665"/>
          </a:xfrm>
          <a:prstGeom prst="rect">
            <a:avLst/>
          </a:prstGeom>
          <a:noFill/>
        </p:spPr>
        <p:txBody>
          <a:bodyPr wrap="square" rtlCol="0">
            <a:spAutoFit/>
          </a:bodyPr>
          <a:lstStyle/>
          <a:p>
            <a:r>
              <a:rPr lang="en-US" altLang="zh-CN" sz="2400" b="1" dirty="0" smtClean="0"/>
              <a:t>Convolutional Neural Network with different structures</a:t>
            </a:r>
            <a:endParaRPr lang="zh-CN" altLang="en-US" sz="2400" b="1" dirty="0"/>
          </a:p>
        </p:txBody>
      </p:sp>
      <p:sp>
        <p:nvSpPr>
          <p:cNvPr id="7" name="TextBox 61"/>
          <p:cNvSpPr txBox="1"/>
          <p:nvPr/>
        </p:nvSpPr>
        <p:spPr>
          <a:xfrm>
            <a:off x="262175" y="1352497"/>
            <a:ext cx="4873930" cy="369332"/>
          </a:xfrm>
          <a:prstGeom prst="rect">
            <a:avLst/>
          </a:prstGeom>
          <a:noFill/>
        </p:spPr>
        <p:txBody>
          <a:bodyPr wrap="square" rtlCol="0">
            <a:spAutoFit/>
          </a:bodyPr>
          <a:lstStyle/>
          <a:p>
            <a:r>
              <a:rPr lang="en-US" altLang="zh-CN" dirty="0" smtClean="0"/>
              <a:t>Accurate Architecture</a:t>
            </a:r>
            <a:endParaRPr lang="zh-CN" altLang="en-US" dirty="0"/>
          </a:p>
        </p:txBody>
      </p:sp>
      <p:sp>
        <p:nvSpPr>
          <p:cNvPr id="5" name="文本框 4"/>
          <p:cNvSpPr txBox="1"/>
          <p:nvPr/>
        </p:nvSpPr>
        <p:spPr>
          <a:xfrm>
            <a:off x="325634" y="6243776"/>
            <a:ext cx="2034985" cy="369332"/>
          </a:xfrm>
          <a:prstGeom prst="rect">
            <a:avLst/>
          </a:prstGeom>
          <a:noFill/>
        </p:spPr>
        <p:txBody>
          <a:bodyPr wrap="square" rtlCol="0">
            <a:spAutoFit/>
          </a:bodyPr>
          <a:lstStyle/>
          <a:p>
            <a:r>
              <a:rPr lang="en-US" altLang="zh-CN" dirty="0" smtClean="0"/>
              <a:t>Left Image Patch N</a:t>
            </a:r>
            <a:r>
              <a:rPr lang="en-US" altLang="zh-CN" baseline="-25000" dirty="0" smtClean="0"/>
              <a:t>p</a:t>
            </a:r>
            <a:endParaRPr lang="zh-CN" altLang="en-US" dirty="0"/>
          </a:p>
        </p:txBody>
      </p:sp>
      <p:sp>
        <p:nvSpPr>
          <p:cNvPr id="10" name="文本框 9"/>
          <p:cNvSpPr txBox="1"/>
          <p:nvPr/>
        </p:nvSpPr>
        <p:spPr>
          <a:xfrm>
            <a:off x="2673099" y="6243776"/>
            <a:ext cx="2225215" cy="369332"/>
          </a:xfrm>
          <a:prstGeom prst="rect">
            <a:avLst/>
          </a:prstGeom>
          <a:noFill/>
        </p:spPr>
        <p:txBody>
          <a:bodyPr wrap="square" rtlCol="0">
            <a:spAutoFit/>
          </a:bodyPr>
          <a:lstStyle/>
          <a:p>
            <a:r>
              <a:rPr lang="en-US" altLang="zh-CN" dirty="0" smtClean="0"/>
              <a:t>Right Image Patch N</a:t>
            </a:r>
            <a:r>
              <a:rPr lang="en-US" altLang="zh-CN" baseline="-25000" dirty="0" smtClean="0"/>
              <a:t>q</a:t>
            </a:r>
            <a:endParaRPr lang="zh-CN" altLang="en-US" dirty="0"/>
          </a:p>
        </p:txBody>
      </p:sp>
      <p:cxnSp>
        <p:nvCxnSpPr>
          <p:cNvPr id="12" name="直接箭头连接符 11"/>
          <p:cNvCxnSpPr/>
          <p:nvPr/>
        </p:nvCxnSpPr>
        <p:spPr>
          <a:xfrm flipV="1">
            <a:off x="1250830" y="5891842"/>
            <a:ext cx="0" cy="3278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a:xfrm flipV="1">
            <a:off x="3591748" y="5891842"/>
            <a:ext cx="0" cy="3278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本框 13"/>
          <p:cNvSpPr txBox="1"/>
          <p:nvPr/>
        </p:nvSpPr>
        <p:spPr>
          <a:xfrm>
            <a:off x="198406" y="5547913"/>
            <a:ext cx="2260121" cy="338554"/>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600" dirty="0" smtClean="0"/>
              <a:t>Convolution </a:t>
            </a:r>
            <a:r>
              <a:rPr lang="en-US" altLang="zh-CN" sz="1600" dirty="0" err="1" smtClean="0"/>
              <a:t>Layer+ReLU</a:t>
            </a:r>
            <a:endParaRPr lang="zh-CN" altLang="en-US" sz="1600" dirty="0"/>
          </a:p>
        </p:txBody>
      </p:sp>
      <p:sp>
        <p:nvSpPr>
          <p:cNvPr id="15" name="文本框 14"/>
          <p:cNvSpPr txBox="1"/>
          <p:nvPr/>
        </p:nvSpPr>
        <p:spPr>
          <a:xfrm>
            <a:off x="198405" y="5086703"/>
            <a:ext cx="2260121" cy="338554"/>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600" dirty="0"/>
              <a:t>Convolution </a:t>
            </a:r>
            <a:r>
              <a:rPr lang="en-US" altLang="zh-CN" sz="1600" dirty="0" err="1"/>
              <a:t>Layer+ReLU</a:t>
            </a:r>
            <a:endParaRPr lang="zh-CN" altLang="en-US" sz="1600" dirty="0"/>
          </a:p>
        </p:txBody>
      </p:sp>
      <p:sp>
        <p:nvSpPr>
          <p:cNvPr id="16" name="文本框 15"/>
          <p:cNvSpPr txBox="1"/>
          <p:nvPr/>
        </p:nvSpPr>
        <p:spPr>
          <a:xfrm>
            <a:off x="198405" y="4360062"/>
            <a:ext cx="2260121" cy="338554"/>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600" dirty="0"/>
              <a:t>Convolution </a:t>
            </a:r>
            <a:r>
              <a:rPr lang="en-US" altLang="zh-CN" sz="1600" dirty="0" err="1"/>
              <a:t>Layer+ReLU</a:t>
            </a:r>
            <a:endParaRPr lang="zh-CN" altLang="en-US" sz="1600" dirty="0"/>
          </a:p>
        </p:txBody>
      </p:sp>
      <p:sp>
        <p:nvSpPr>
          <p:cNvPr id="18" name="椭圆 17"/>
          <p:cNvSpPr/>
          <p:nvPr/>
        </p:nvSpPr>
        <p:spPr>
          <a:xfrm>
            <a:off x="1227970" y="473443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1" name="椭圆 20"/>
          <p:cNvSpPr/>
          <p:nvPr/>
        </p:nvSpPr>
        <p:spPr>
          <a:xfrm>
            <a:off x="1227970" y="487708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2" name="椭圆 21"/>
          <p:cNvSpPr/>
          <p:nvPr/>
        </p:nvSpPr>
        <p:spPr>
          <a:xfrm>
            <a:off x="1227969" y="500355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3" name="文本框 22"/>
          <p:cNvSpPr txBox="1"/>
          <p:nvPr/>
        </p:nvSpPr>
        <p:spPr>
          <a:xfrm>
            <a:off x="2556435" y="5547913"/>
            <a:ext cx="2260121" cy="338554"/>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600" dirty="0"/>
              <a:t>Convolution </a:t>
            </a:r>
            <a:r>
              <a:rPr lang="en-US" altLang="zh-CN" sz="1600" dirty="0" err="1"/>
              <a:t>Layer+ReLU</a:t>
            </a:r>
            <a:endParaRPr lang="zh-CN" altLang="en-US" sz="1600" dirty="0"/>
          </a:p>
        </p:txBody>
      </p:sp>
      <p:sp>
        <p:nvSpPr>
          <p:cNvPr id="24" name="文本框 23"/>
          <p:cNvSpPr txBox="1"/>
          <p:nvPr/>
        </p:nvSpPr>
        <p:spPr>
          <a:xfrm>
            <a:off x="2556434" y="5086703"/>
            <a:ext cx="2260121" cy="338554"/>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600" dirty="0"/>
              <a:t>Convolution </a:t>
            </a:r>
            <a:r>
              <a:rPr lang="en-US" altLang="zh-CN" sz="1600" dirty="0" err="1"/>
              <a:t>Layer+ReLU</a:t>
            </a:r>
            <a:endParaRPr lang="zh-CN" altLang="en-US" sz="1600" dirty="0"/>
          </a:p>
        </p:txBody>
      </p:sp>
      <p:sp>
        <p:nvSpPr>
          <p:cNvPr id="25" name="文本框 24"/>
          <p:cNvSpPr txBox="1"/>
          <p:nvPr/>
        </p:nvSpPr>
        <p:spPr>
          <a:xfrm>
            <a:off x="2556434" y="4360062"/>
            <a:ext cx="2260121" cy="338554"/>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600" dirty="0"/>
              <a:t>Convolution </a:t>
            </a:r>
            <a:r>
              <a:rPr lang="en-US" altLang="zh-CN" sz="1600" dirty="0" err="1"/>
              <a:t>Layer+ReLU</a:t>
            </a:r>
            <a:endParaRPr lang="zh-CN" altLang="en-US" sz="1600" dirty="0"/>
          </a:p>
        </p:txBody>
      </p:sp>
      <p:sp>
        <p:nvSpPr>
          <p:cNvPr id="26" name="椭圆 25"/>
          <p:cNvSpPr/>
          <p:nvPr/>
        </p:nvSpPr>
        <p:spPr>
          <a:xfrm>
            <a:off x="3585999" y="473443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7" name="椭圆 26"/>
          <p:cNvSpPr/>
          <p:nvPr/>
        </p:nvSpPr>
        <p:spPr>
          <a:xfrm>
            <a:off x="3585999" y="487708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椭圆 27"/>
          <p:cNvSpPr/>
          <p:nvPr/>
        </p:nvSpPr>
        <p:spPr>
          <a:xfrm>
            <a:off x="3585998" y="500355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0" name="直接箭头连接符 29"/>
          <p:cNvCxnSpPr/>
          <p:nvPr/>
        </p:nvCxnSpPr>
        <p:spPr>
          <a:xfrm flipV="1">
            <a:off x="1414732" y="4082454"/>
            <a:ext cx="1043794" cy="277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直接箭头连接符 31"/>
          <p:cNvCxnSpPr/>
          <p:nvPr/>
        </p:nvCxnSpPr>
        <p:spPr>
          <a:xfrm flipH="1" flipV="1">
            <a:off x="2551190" y="4082454"/>
            <a:ext cx="1034808" cy="277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文本框 32"/>
          <p:cNvSpPr txBox="1"/>
          <p:nvPr/>
        </p:nvSpPr>
        <p:spPr>
          <a:xfrm>
            <a:off x="1648010" y="3742248"/>
            <a:ext cx="1760638" cy="338554"/>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600" dirty="0" smtClean="0"/>
              <a:t>convert to vector</a:t>
            </a:r>
            <a:endParaRPr lang="zh-CN" altLang="en-US" sz="1600" dirty="0"/>
          </a:p>
        </p:txBody>
      </p:sp>
      <p:sp>
        <p:nvSpPr>
          <p:cNvPr id="34" name="文本框 33"/>
          <p:cNvSpPr txBox="1"/>
          <p:nvPr/>
        </p:nvSpPr>
        <p:spPr>
          <a:xfrm>
            <a:off x="1622877" y="3349965"/>
            <a:ext cx="1785771" cy="338554"/>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600" dirty="0" smtClean="0"/>
              <a:t>Linear </a:t>
            </a:r>
            <a:r>
              <a:rPr lang="en-US" altLang="zh-CN" sz="1600" dirty="0" err="1" smtClean="0"/>
              <a:t>Layer+ReLU</a:t>
            </a:r>
            <a:endParaRPr lang="zh-CN" altLang="en-US" sz="1600" dirty="0"/>
          </a:p>
        </p:txBody>
      </p:sp>
      <p:sp>
        <p:nvSpPr>
          <p:cNvPr id="35" name="椭圆 34"/>
          <p:cNvSpPr/>
          <p:nvPr/>
        </p:nvSpPr>
        <p:spPr>
          <a:xfrm>
            <a:off x="2528329" y="316229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6" name="椭圆 35"/>
          <p:cNvSpPr/>
          <p:nvPr/>
        </p:nvSpPr>
        <p:spPr>
          <a:xfrm>
            <a:off x="2528330" y="307830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7" name="椭圆 36"/>
          <p:cNvSpPr/>
          <p:nvPr/>
        </p:nvSpPr>
        <p:spPr>
          <a:xfrm>
            <a:off x="2528329" y="3271881"/>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8" name="文本框 37"/>
          <p:cNvSpPr txBox="1"/>
          <p:nvPr/>
        </p:nvSpPr>
        <p:spPr>
          <a:xfrm>
            <a:off x="1648011" y="2714725"/>
            <a:ext cx="1760638" cy="338554"/>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600" dirty="0"/>
              <a:t>Linear </a:t>
            </a:r>
            <a:r>
              <a:rPr lang="en-US" altLang="zh-CN" sz="1600" dirty="0" err="1"/>
              <a:t>Layer+ReLU</a:t>
            </a:r>
            <a:endParaRPr lang="zh-CN" altLang="en-US" sz="1600" dirty="0"/>
          </a:p>
        </p:txBody>
      </p:sp>
      <p:sp>
        <p:nvSpPr>
          <p:cNvPr id="39" name="文本框 38"/>
          <p:cNvSpPr txBox="1"/>
          <p:nvPr/>
        </p:nvSpPr>
        <p:spPr>
          <a:xfrm>
            <a:off x="1562225" y="2328754"/>
            <a:ext cx="2015196" cy="338554"/>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600" dirty="0"/>
              <a:t>Linear </a:t>
            </a:r>
            <a:r>
              <a:rPr lang="en-US" altLang="zh-CN" sz="1600" dirty="0" err="1" smtClean="0"/>
              <a:t>Layer+</a:t>
            </a:r>
            <a:r>
              <a:rPr lang="en-US" altLang="zh-CN" sz="1600" dirty="0" err="1" smtClean="0"/>
              <a:t>Sigmoid</a:t>
            </a:r>
            <a:endParaRPr lang="zh-CN" altLang="en-US" sz="1600" dirty="0"/>
          </a:p>
        </p:txBody>
      </p:sp>
      <p:cxnSp>
        <p:nvCxnSpPr>
          <p:cNvPr id="41" name="直接箭头连接符 40"/>
          <p:cNvCxnSpPr/>
          <p:nvPr/>
        </p:nvCxnSpPr>
        <p:spPr>
          <a:xfrm flipV="1">
            <a:off x="2569823" y="2044460"/>
            <a:ext cx="0" cy="277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 name="文本框 41"/>
          <p:cNvSpPr txBox="1"/>
          <p:nvPr/>
        </p:nvSpPr>
        <p:spPr>
          <a:xfrm>
            <a:off x="1530893" y="1708263"/>
            <a:ext cx="1677819" cy="369332"/>
          </a:xfrm>
          <a:prstGeom prst="rect">
            <a:avLst/>
          </a:prstGeom>
          <a:noFill/>
        </p:spPr>
        <p:txBody>
          <a:bodyPr wrap="square" rtlCol="0">
            <a:spAutoFit/>
          </a:bodyPr>
          <a:lstStyle/>
          <a:p>
            <a:r>
              <a:rPr lang="en-US" altLang="zh-CN" dirty="0" smtClean="0"/>
              <a:t>Similarity Score</a:t>
            </a:r>
            <a:endParaRPr lang="zh-CN" altLang="en-US" dirty="0"/>
          </a:p>
        </p:txBody>
      </p:sp>
      <p:sp>
        <p:nvSpPr>
          <p:cNvPr id="43" name="文本框 42"/>
          <p:cNvSpPr txBox="1"/>
          <p:nvPr/>
        </p:nvSpPr>
        <p:spPr>
          <a:xfrm>
            <a:off x="7001819" y="1389654"/>
            <a:ext cx="4045788" cy="369332"/>
          </a:xfrm>
          <a:prstGeom prst="rect">
            <a:avLst/>
          </a:prstGeom>
          <a:noFill/>
        </p:spPr>
        <p:txBody>
          <a:bodyPr wrap="square" rtlCol="0">
            <a:spAutoFit/>
          </a:bodyPr>
          <a:lstStyle/>
          <a:p>
            <a:r>
              <a:rPr lang="en-US" altLang="zh-CN" dirty="0" smtClean="0"/>
              <a:t>Fast Accurate</a:t>
            </a:r>
            <a:endParaRPr lang="zh-CN" altLang="en-US" dirty="0"/>
          </a:p>
        </p:txBody>
      </p:sp>
      <p:sp>
        <p:nvSpPr>
          <p:cNvPr id="44" name="文本框 43"/>
          <p:cNvSpPr txBox="1"/>
          <p:nvPr/>
        </p:nvSpPr>
        <p:spPr>
          <a:xfrm>
            <a:off x="6431786" y="6149827"/>
            <a:ext cx="2064399" cy="369332"/>
          </a:xfrm>
          <a:prstGeom prst="rect">
            <a:avLst/>
          </a:prstGeom>
          <a:noFill/>
        </p:spPr>
        <p:txBody>
          <a:bodyPr wrap="square" rtlCol="0">
            <a:spAutoFit/>
          </a:bodyPr>
          <a:lstStyle/>
          <a:p>
            <a:r>
              <a:rPr lang="en-US" altLang="zh-CN" dirty="0"/>
              <a:t>Left Image Patch N</a:t>
            </a:r>
            <a:r>
              <a:rPr lang="en-US" altLang="zh-CN" baseline="-25000" dirty="0"/>
              <a:t>p</a:t>
            </a:r>
            <a:endParaRPr lang="zh-CN" altLang="en-US" dirty="0"/>
          </a:p>
        </p:txBody>
      </p:sp>
      <p:sp>
        <p:nvSpPr>
          <p:cNvPr id="45" name="文本框 44"/>
          <p:cNvSpPr txBox="1"/>
          <p:nvPr/>
        </p:nvSpPr>
        <p:spPr>
          <a:xfrm>
            <a:off x="8719900" y="6149827"/>
            <a:ext cx="2167109" cy="369332"/>
          </a:xfrm>
          <a:prstGeom prst="rect">
            <a:avLst/>
          </a:prstGeom>
          <a:noFill/>
        </p:spPr>
        <p:txBody>
          <a:bodyPr wrap="square" rtlCol="0">
            <a:spAutoFit/>
          </a:bodyPr>
          <a:lstStyle/>
          <a:p>
            <a:r>
              <a:rPr lang="en-US" altLang="zh-CN" dirty="0"/>
              <a:t>Right Image Patch N</a:t>
            </a:r>
            <a:r>
              <a:rPr lang="en-US" altLang="zh-CN" baseline="-25000" dirty="0"/>
              <a:t>q</a:t>
            </a:r>
            <a:endParaRPr lang="zh-CN" altLang="en-US" dirty="0"/>
          </a:p>
        </p:txBody>
      </p:sp>
      <p:cxnSp>
        <p:nvCxnSpPr>
          <p:cNvPr id="46" name="直接箭头连接符 45"/>
          <p:cNvCxnSpPr/>
          <p:nvPr/>
        </p:nvCxnSpPr>
        <p:spPr>
          <a:xfrm flipV="1">
            <a:off x="7295260" y="5822024"/>
            <a:ext cx="0" cy="3278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直接箭头连接符 46"/>
          <p:cNvCxnSpPr/>
          <p:nvPr/>
        </p:nvCxnSpPr>
        <p:spPr>
          <a:xfrm flipV="1">
            <a:off x="9636178" y="5822024"/>
            <a:ext cx="0" cy="3278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8" name="文本框 47"/>
          <p:cNvSpPr txBox="1"/>
          <p:nvPr/>
        </p:nvSpPr>
        <p:spPr>
          <a:xfrm>
            <a:off x="6242836" y="5478095"/>
            <a:ext cx="2260121" cy="338554"/>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600" dirty="0"/>
              <a:t>Convolution </a:t>
            </a:r>
            <a:r>
              <a:rPr lang="en-US" altLang="zh-CN" sz="1600" dirty="0" err="1"/>
              <a:t>Layer+ReLU</a:t>
            </a:r>
            <a:endParaRPr lang="zh-CN" altLang="en-US" sz="1600" dirty="0"/>
          </a:p>
        </p:txBody>
      </p:sp>
      <p:sp>
        <p:nvSpPr>
          <p:cNvPr id="49" name="文本框 48"/>
          <p:cNvSpPr txBox="1"/>
          <p:nvPr/>
        </p:nvSpPr>
        <p:spPr>
          <a:xfrm>
            <a:off x="6242835" y="5016885"/>
            <a:ext cx="2260121" cy="338554"/>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600" dirty="0"/>
              <a:t>Convolution </a:t>
            </a:r>
            <a:r>
              <a:rPr lang="en-US" altLang="zh-CN" sz="1600" dirty="0" err="1"/>
              <a:t>Layer+ReLU</a:t>
            </a:r>
            <a:endParaRPr lang="zh-CN" altLang="en-US" sz="1600" dirty="0"/>
          </a:p>
        </p:txBody>
      </p:sp>
      <p:sp>
        <p:nvSpPr>
          <p:cNvPr id="50" name="文本框 49"/>
          <p:cNvSpPr txBox="1"/>
          <p:nvPr/>
        </p:nvSpPr>
        <p:spPr>
          <a:xfrm>
            <a:off x="6242835" y="4290244"/>
            <a:ext cx="2260121" cy="338554"/>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600" dirty="0"/>
              <a:t>Convolution </a:t>
            </a:r>
            <a:r>
              <a:rPr lang="en-US" altLang="zh-CN" sz="1600" dirty="0" err="1"/>
              <a:t>Layer+ReLU</a:t>
            </a:r>
            <a:endParaRPr lang="zh-CN" altLang="en-US" sz="1600" dirty="0"/>
          </a:p>
        </p:txBody>
      </p:sp>
      <p:sp>
        <p:nvSpPr>
          <p:cNvPr id="51" name="椭圆 50"/>
          <p:cNvSpPr/>
          <p:nvPr/>
        </p:nvSpPr>
        <p:spPr>
          <a:xfrm>
            <a:off x="7272400" y="466461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 name="椭圆 51"/>
          <p:cNvSpPr/>
          <p:nvPr/>
        </p:nvSpPr>
        <p:spPr>
          <a:xfrm>
            <a:off x="7272400" y="480726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 name="椭圆 52"/>
          <p:cNvSpPr/>
          <p:nvPr/>
        </p:nvSpPr>
        <p:spPr>
          <a:xfrm>
            <a:off x="7272399" y="4933741"/>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文本框 53"/>
          <p:cNvSpPr txBox="1"/>
          <p:nvPr/>
        </p:nvSpPr>
        <p:spPr>
          <a:xfrm>
            <a:off x="8600865" y="5478095"/>
            <a:ext cx="2260121" cy="338554"/>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600" dirty="0"/>
              <a:t>Convolution </a:t>
            </a:r>
            <a:r>
              <a:rPr lang="en-US" altLang="zh-CN" sz="1600" dirty="0" err="1"/>
              <a:t>Layer+ReLU</a:t>
            </a:r>
            <a:endParaRPr lang="zh-CN" altLang="en-US" sz="1600" dirty="0"/>
          </a:p>
        </p:txBody>
      </p:sp>
      <p:sp>
        <p:nvSpPr>
          <p:cNvPr id="55" name="文本框 54"/>
          <p:cNvSpPr txBox="1"/>
          <p:nvPr/>
        </p:nvSpPr>
        <p:spPr>
          <a:xfrm>
            <a:off x="8600864" y="5016885"/>
            <a:ext cx="2260121" cy="338554"/>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600" dirty="0"/>
              <a:t>Convolution </a:t>
            </a:r>
            <a:r>
              <a:rPr lang="en-US" altLang="zh-CN" sz="1600" dirty="0" err="1"/>
              <a:t>Layer+ReLU</a:t>
            </a:r>
            <a:endParaRPr lang="zh-CN" altLang="en-US" sz="1600" dirty="0"/>
          </a:p>
        </p:txBody>
      </p:sp>
      <p:sp>
        <p:nvSpPr>
          <p:cNvPr id="56" name="文本框 55"/>
          <p:cNvSpPr txBox="1"/>
          <p:nvPr/>
        </p:nvSpPr>
        <p:spPr>
          <a:xfrm>
            <a:off x="8600864" y="4290244"/>
            <a:ext cx="2260121" cy="338554"/>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600" dirty="0"/>
              <a:t>Convolution </a:t>
            </a:r>
            <a:r>
              <a:rPr lang="en-US" altLang="zh-CN" sz="1600" dirty="0" err="1"/>
              <a:t>Layer+ReLU</a:t>
            </a:r>
            <a:endParaRPr lang="zh-CN" altLang="en-US" sz="1600" dirty="0"/>
          </a:p>
        </p:txBody>
      </p:sp>
      <p:sp>
        <p:nvSpPr>
          <p:cNvPr id="57" name="椭圆 56"/>
          <p:cNvSpPr/>
          <p:nvPr/>
        </p:nvSpPr>
        <p:spPr>
          <a:xfrm>
            <a:off x="9630429" y="466461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 name="椭圆 57"/>
          <p:cNvSpPr/>
          <p:nvPr/>
        </p:nvSpPr>
        <p:spPr>
          <a:xfrm>
            <a:off x="9630429" y="4807264"/>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 name="椭圆 58"/>
          <p:cNvSpPr/>
          <p:nvPr/>
        </p:nvSpPr>
        <p:spPr>
          <a:xfrm>
            <a:off x="9630428" y="4933741"/>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 name="文本框 61"/>
          <p:cNvSpPr txBox="1"/>
          <p:nvPr/>
        </p:nvSpPr>
        <p:spPr>
          <a:xfrm>
            <a:off x="7318118" y="3102097"/>
            <a:ext cx="2609619" cy="338554"/>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600" dirty="0" smtClean="0"/>
              <a:t>Normalize, take dot product</a:t>
            </a:r>
            <a:endParaRPr lang="zh-CN" altLang="en-US" sz="1600" dirty="0"/>
          </a:p>
        </p:txBody>
      </p:sp>
      <p:cxnSp>
        <p:nvCxnSpPr>
          <p:cNvPr id="69" name="直接箭头连接符 68"/>
          <p:cNvCxnSpPr/>
          <p:nvPr/>
        </p:nvCxnSpPr>
        <p:spPr>
          <a:xfrm flipV="1">
            <a:off x="8614252" y="2776745"/>
            <a:ext cx="0" cy="277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0" name="文本框 69"/>
          <p:cNvSpPr txBox="1"/>
          <p:nvPr/>
        </p:nvSpPr>
        <p:spPr>
          <a:xfrm>
            <a:off x="7477795" y="2432200"/>
            <a:ext cx="1688548" cy="369332"/>
          </a:xfrm>
          <a:prstGeom prst="rect">
            <a:avLst/>
          </a:prstGeom>
          <a:noFill/>
        </p:spPr>
        <p:txBody>
          <a:bodyPr wrap="square" rtlCol="0">
            <a:spAutoFit/>
          </a:bodyPr>
          <a:lstStyle/>
          <a:p>
            <a:r>
              <a:rPr lang="en-US" altLang="zh-CN" dirty="0" smtClean="0"/>
              <a:t>Similarity Score</a:t>
            </a:r>
            <a:endParaRPr lang="zh-CN" altLang="en-US" dirty="0"/>
          </a:p>
        </p:txBody>
      </p:sp>
      <p:sp>
        <p:nvSpPr>
          <p:cNvPr id="72" name="文本框 71"/>
          <p:cNvSpPr txBox="1"/>
          <p:nvPr/>
        </p:nvSpPr>
        <p:spPr>
          <a:xfrm>
            <a:off x="6242835" y="3855263"/>
            <a:ext cx="2260121" cy="338554"/>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600" dirty="0" smtClean="0"/>
              <a:t>Convolution Layer</a:t>
            </a:r>
            <a:endParaRPr lang="zh-CN" altLang="en-US" sz="1600" dirty="0"/>
          </a:p>
        </p:txBody>
      </p:sp>
      <p:sp>
        <p:nvSpPr>
          <p:cNvPr id="73" name="文本框 72"/>
          <p:cNvSpPr txBox="1"/>
          <p:nvPr/>
        </p:nvSpPr>
        <p:spPr>
          <a:xfrm>
            <a:off x="8614252" y="3839985"/>
            <a:ext cx="2260121" cy="338554"/>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600" dirty="0" smtClean="0"/>
              <a:t>Convolution Layer</a:t>
            </a:r>
            <a:endParaRPr lang="zh-CN" altLang="en-US" sz="1600" dirty="0"/>
          </a:p>
        </p:txBody>
      </p:sp>
      <p:cxnSp>
        <p:nvCxnSpPr>
          <p:cNvPr id="74" name="直接箭头连接符 73"/>
          <p:cNvCxnSpPr/>
          <p:nvPr/>
        </p:nvCxnSpPr>
        <p:spPr>
          <a:xfrm flipV="1">
            <a:off x="7477794" y="3501514"/>
            <a:ext cx="1043794" cy="277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5" name="直接箭头连接符 74"/>
          <p:cNvCxnSpPr/>
          <p:nvPr/>
        </p:nvCxnSpPr>
        <p:spPr>
          <a:xfrm flipH="1" flipV="1">
            <a:off x="8614252" y="3501514"/>
            <a:ext cx="1034808" cy="277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直接箭头连接符 78"/>
          <p:cNvCxnSpPr/>
          <p:nvPr/>
        </p:nvCxnSpPr>
        <p:spPr>
          <a:xfrm>
            <a:off x="9166342" y="2616866"/>
            <a:ext cx="9783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0" name="文本框 79"/>
          <p:cNvSpPr txBox="1"/>
          <p:nvPr/>
        </p:nvSpPr>
        <p:spPr>
          <a:xfrm>
            <a:off x="10209337" y="2437792"/>
            <a:ext cx="1561485" cy="369332"/>
          </a:xfrm>
          <a:prstGeom prst="rect">
            <a:avLst/>
          </a:prstGeom>
          <a:noFill/>
        </p:spPr>
        <p:txBody>
          <a:bodyPr wrap="square" rtlCol="0">
            <a:spAutoFit/>
          </a:bodyPr>
          <a:lstStyle/>
          <a:p>
            <a:r>
              <a:rPr lang="en-US" altLang="zh-CN" dirty="0" smtClean="0"/>
              <a:t>Matching Cost</a:t>
            </a:r>
            <a:endParaRPr lang="zh-CN" altLang="en-US" dirty="0"/>
          </a:p>
        </p:txBody>
      </p:sp>
      <p:sp>
        <p:nvSpPr>
          <p:cNvPr id="82" name="文本框 81"/>
          <p:cNvSpPr txBox="1"/>
          <p:nvPr/>
        </p:nvSpPr>
        <p:spPr>
          <a:xfrm>
            <a:off x="8874781" y="2299293"/>
            <a:ext cx="1804390" cy="338554"/>
          </a:xfrm>
          <a:prstGeom prst="rect">
            <a:avLst/>
          </a:prstGeom>
          <a:noFill/>
        </p:spPr>
        <p:txBody>
          <a:bodyPr wrap="square" rtlCol="0">
            <a:spAutoFit/>
          </a:bodyPr>
          <a:lstStyle/>
          <a:p>
            <a:r>
              <a:rPr lang="en-US" altLang="zh-CN" sz="1600" dirty="0"/>
              <a:t>Add negative sign</a:t>
            </a:r>
            <a:endParaRPr lang="zh-CN" altLang="en-US" sz="1600" dirty="0"/>
          </a:p>
        </p:txBody>
      </p:sp>
      <p:cxnSp>
        <p:nvCxnSpPr>
          <p:cNvPr id="83" name="直接箭头连接符 82"/>
          <p:cNvCxnSpPr>
            <a:endCxn id="84" idx="1"/>
          </p:cNvCxnSpPr>
          <p:nvPr/>
        </p:nvCxnSpPr>
        <p:spPr>
          <a:xfrm>
            <a:off x="3107254" y="1950090"/>
            <a:ext cx="1536694" cy="26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4" name="文本框 83"/>
          <p:cNvSpPr txBox="1"/>
          <p:nvPr/>
        </p:nvSpPr>
        <p:spPr>
          <a:xfrm>
            <a:off x="4643948" y="1768120"/>
            <a:ext cx="1645413" cy="369332"/>
          </a:xfrm>
          <a:prstGeom prst="rect">
            <a:avLst/>
          </a:prstGeom>
          <a:noFill/>
        </p:spPr>
        <p:txBody>
          <a:bodyPr wrap="square" rtlCol="0">
            <a:spAutoFit/>
          </a:bodyPr>
          <a:lstStyle/>
          <a:p>
            <a:r>
              <a:rPr lang="en-US" altLang="zh-CN" dirty="0" smtClean="0"/>
              <a:t>Matching Cost</a:t>
            </a:r>
            <a:endParaRPr lang="zh-CN" altLang="en-US" dirty="0"/>
          </a:p>
        </p:txBody>
      </p:sp>
      <p:sp>
        <p:nvSpPr>
          <p:cNvPr id="85" name="文本框 84"/>
          <p:cNvSpPr txBox="1"/>
          <p:nvPr/>
        </p:nvSpPr>
        <p:spPr>
          <a:xfrm>
            <a:off x="3031187" y="1606730"/>
            <a:ext cx="1757881" cy="338554"/>
          </a:xfrm>
          <a:prstGeom prst="rect">
            <a:avLst/>
          </a:prstGeom>
          <a:noFill/>
        </p:spPr>
        <p:txBody>
          <a:bodyPr wrap="square" rtlCol="0">
            <a:spAutoFit/>
          </a:bodyPr>
          <a:lstStyle/>
          <a:p>
            <a:r>
              <a:rPr lang="en-US" altLang="zh-CN" sz="1600" dirty="0" smtClean="0"/>
              <a:t>Add negative sign</a:t>
            </a:r>
            <a:endParaRPr lang="zh-CN" altLang="en-US" sz="1600" dirty="0"/>
          </a:p>
        </p:txBody>
      </p:sp>
      <p:sp>
        <p:nvSpPr>
          <p:cNvPr id="64" name="矩形 63"/>
          <p:cNvSpPr/>
          <p:nvPr/>
        </p:nvSpPr>
        <p:spPr>
          <a:xfrm>
            <a:off x="-381046" y="60722"/>
            <a:ext cx="12035489" cy="461665"/>
          </a:xfrm>
          <a:prstGeom prst="rect">
            <a:avLst/>
          </a:prstGeom>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 Stereo Matching Based on Convolutional neural network</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6142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ppt_x"/>
                                          </p:val>
                                        </p:tav>
                                        <p:tav tm="100000">
                                          <p:val>
                                            <p:strVal val="#ppt_x"/>
                                          </p:val>
                                        </p:tav>
                                      </p:tavLst>
                                    </p:anim>
                                    <p:anim calcmode="lin" valueType="num">
                                      <p:cBhvr additive="base">
                                        <p:cTn id="41" dur="500" fill="hold"/>
                                        <p:tgtEl>
                                          <p:spTgt spid="16"/>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ppt_x"/>
                                          </p:val>
                                        </p:tav>
                                        <p:tav tm="100000">
                                          <p:val>
                                            <p:strVal val="#ppt_x"/>
                                          </p:val>
                                        </p:tav>
                                      </p:tavLst>
                                    </p:anim>
                                    <p:anim calcmode="lin" valueType="num">
                                      <p:cBhvr additive="base">
                                        <p:cTn id="45" dur="500" fill="hold"/>
                                        <p:tgtEl>
                                          <p:spTgt spid="1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additive="base">
                                        <p:cTn id="48" dur="500" fill="hold"/>
                                        <p:tgtEl>
                                          <p:spTgt spid="21"/>
                                        </p:tgtEl>
                                        <p:attrNameLst>
                                          <p:attrName>ppt_x</p:attrName>
                                        </p:attrNameLst>
                                      </p:cBhvr>
                                      <p:tavLst>
                                        <p:tav tm="0">
                                          <p:val>
                                            <p:strVal val="#ppt_x"/>
                                          </p:val>
                                        </p:tav>
                                        <p:tav tm="100000">
                                          <p:val>
                                            <p:strVal val="#ppt_x"/>
                                          </p:val>
                                        </p:tav>
                                      </p:tavLst>
                                    </p:anim>
                                    <p:anim calcmode="lin" valueType="num">
                                      <p:cBhvr additive="base">
                                        <p:cTn id="49" dur="500" fill="hold"/>
                                        <p:tgtEl>
                                          <p:spTgt spid="21"/>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fill="hold"/>
                                        <p:tgtEl>
                                          <p:spTgt spid="22"/>
                                        </p:tgtEl>
                                        <p:attrNameLst>
                                          <p:attrName>ppt_x</p:attrName>
                                        </p:attrNameLst>
                                      </p:cBhvr>
                                      <p:tavLst>
                                        <p:tav tm="0">
                                          <p:val>
                                            <p:strVal val="#ppt_x"/>
                                          </p:val>
                                        </p:tav>
                                        <p:tav tm="100000">
                                          <p:val>
                                            <p:strVal val="#ppt_x"/>
                                          </p:val>
                                        </p:tav>
                                      </p:tavLst>
                                    </p:anim>
                                    <p:anim calcmode="lin" valueType="num">
                                      <p:cBhvr additive="base">
                                        <p:cTn id="53" dur="500" fill="hold"/>
                                        <p:tgtEl>
                                          <p:spTgt spid="22"/>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additive="base">
                                        <p:cTn id="56" dur="500" fill="hold"/>
                                        <p:tgtEl>
                                          <p:spTgt spid="23"/>
                                        </p:tgtEl>
                                        <p:attrNameLst>
                                          <p:attrName>ppt_x</p:attrName>
                                        </p:attrNameLst>
                                      </p:cBhvr>
                                      <p:tavLst>
                                        <p:tav tm="0">
                                          <p:val>
                                            <p:strVal val="#ppt_x"/>
                                          </p:val>
                                        </p:tav>
                                        <p:tav tm="100000">
                                          <p:val>
                                            <p:strVal val="#ppt_x"/>
                                          </p:val>
                                        </p:tav>
                                      </p:tavLst>
                                    </p:anim>
                                    <p:anim calcmode="lin" valueType="num">
                                      <p:cBhvr additive="base">
                                        <p:cTn id="57" dur="500" fill="hold"/>
                                        <p:tgtEl>
                                          <p:spTgt spid="23"/>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ppt_x"/>
                                          </p:val>
                                        </p:tav>
                                        <p:tav tm="100000">
                                          <p:val>
                                            <p:strVal val="#ppt_x"/>
                                          </p:val>
                                        </p:tav>
                                      </p:tavLst>
                                    </p:anim>
                                    <p:anim calcmode="lin" valueType="num">
                                      <p:cBhvr additive="base">
                                        <p:cTn id="61" dur="500" fill="hold"/>
                                        <p:tgtEl>
                                          <p:spTgt spid="24"/>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 calcmode="lin" valueType="num">
                                      <p:cBhvr additive="base">
                                        <p:cTn id="64" dur="500" fill="hold"/>
                                        <p:tgtEl>
                                          <p:spTgt spid="25"/>
                                        </p:tgtEl>
                                        <p:attrNameLst>
                                          <p:attrName>ppt_x</p:attrName>
                                        </p:attrNameLst>
                                      </p:cBhvr>
                                      <p:tavLst>
                                        <p:tav tm="0">
                                          <p:val>
                                            <p:strVal val="#ppt_x"/>
                                          </p:val>
                                        </p:tav>
                                        <p:tav tm="100000">
                                          <p:val>
                                            <p:strVal val="#ppt_x"/>
                                          </p:val>
                                        </p:tav>
                                      </p:tavLst>
                                    </p:anim>
                                    <p:anim calcmode="lin" valueType="num">
                                      <p:cBhvr additive="base">
                                        <p:cTn id="65" dur="500" fill="hold"/>
                                        <p:tgtEl>
                                          <p:spTgt spid="2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500" fill="hold"/>
                                        <p:tgtEl>
                                          <p:spTgt spid="26"/>
                                        </p:tgtEl>
                                        <p:attrNameLst>
                                          <p:attrName>ppt_x</p:attrName>
                                        </p:attrNameLst>
                                      </p:cBhvr>
                                      <p:tavLst>
                                        <p:tav tm="0">
                                          <p:val>
                                            <p:strVal val="#ppt_x"/>
                                          </p:val>
                                        </p:tav>
                                        <p:tav tm="100000">
                                          <p:val>
                                            <p:strVal val="#ppt_x"/>
                                          </p:val>
                                        </p:tav>
                                      </p:tavLst>
                                    </p:anim>
                                    <p:anim calcmode="lin" valueType="num">
                                      <p:cBhvr additive="base">
                                        <p:cTn id="69" dur="500" fill="hold"/>
                                        <p:tgtEl>
                                          <p:spTgt spid="26"/>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 calcmode="lin" valueType="num">
                                      <p:cBhvr additive="base">
                                        <p:cTn id="76" dur="500" fill="hold"/>
                                        <p:tgtEl>
                                          <p:spTgt spid="28"/>
                                        </p:tgtEl>
                                        <p:attrNameLst>
                                          <p:attrName>ppt_x</p:attrName>
                                        </p:attrNameLst>
                                      </p:cBhvr>
                                      <p:tavLst>
                                        <p:tav tm="0">
                                          <p:val>
                                            <p:strVal val="#ppt_x"/>
                                          </p:val>
                                        </p:tav>
                                        <p:tav tm="100000">
                                          <p:val>
                                            <p:strVal val="#ppt_x"/>
                                          </p:val>
                                        </p:tav>
                                      </p:tavLst>
                                    </p:anim>
                                    <p:anim calcmode="lin" valueType="num">
                                      <p:cBhvr additive="base">
                                        <p:cTn id="77" dur="500" fill="hold"/>
                                        <p:tgtEl>
                                          <p:spTgt spid="28"/>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30"/>
                                        </p:tgtEl>
                                        <p:attrNameLst>
                                          <p:attrName>style.visibility</p:attrName>
                                        </p:attrNameLst>
                                      </p:cBhvr>
                                      <p:to>
                                        <p:strVal val="visible"/>
                                      </p:to>
                                    </p:set>
                                    <p:anim calcmode="lin" valueType="num">
                                      <p:cBhvr additive="base">
                                        <p:cTn id="80" dur="500" fill="hold"/>
                                        <p:tgtEl>
                                          <p:spTgt spid="30"/>
                                        </p:tgtEl>
                                        <p:attrNameLst>
                                          <p:attrName>ppt_x</p:attrName>
                                        </p:attrNameLst>
                                      </p:cBhvr>
                                      <p:tavLst>
                                        <p:tav tm="0">
                                          <p:val>
                                            <p:strVal val="#ppt_x"/>
                                          </p:val>
                                        </p:tav>
                                        <p:tav tm="100000">
                                          <p:val>
                                            <p:strVal val="#ppt_x"/>
                                          </p:val>
                                        </p:tav>
                                      </p:tavLst>
                                    </p:anim>
                                    <p:anim calcmode="lin" valueType="num">
                                      <p:cBhvr additive="base">
                                        <p:cTn id="81" dur="500" fill="hold"/>
                                        <p:tgtEl>
                                          <p:spTgt spid="30"/>
                                        </p:tgtEl>
                                        <p:attrNameLst>
                                          <p:attrName>ppt_y</p:attrName>
                                        </p:attrNameLst>
                                      </p:cBhvr>
                                      <p:tavLst>
                                        <p:tav tm="0">
                                          <p:val>
                                            <p:strVal val="1+#ppt_h/2"/>
                                          </p:val>
                                        </p:tav>
                                        <p:tav tm="100000">
                                          <p:val>
                                            <p:strVal val="#ppt_y"/>
                                          </p:val>
                                        </p:tav>
                                      </p:tavLst>
                                    </p:anim>
                                  </p:childTnLst>
                                </p:cTn>
                              </p:par>
                              <p:par>
                                <p:cTn id="82" presetID="2" presetClass="entr" presetSubtype="4" fill="hold" nodeType="withEffect">
                                  <p:stCondLst>
                                    <p:cond delay="0"/>
                                  </p:stCondLst>
                                  <p:childTnLst>
                                    <p:set>
                                      <p:cBhvr>
                                        <p:cTn id="83" dur="1" fill="hold">
                                          <p:stCondLst>
                                            <p:cond delay="0"/>
                                          </p:stCondLst>
                                        </p:cTn>
                                        <p:tgtEl>
                                          <p:spTgt spid="32"/>
                                        </p:tgtEl>
                                        <p:attrNameLst>
                                          <p:attrName>style.visibility</p:attrName>
                                        </p:attrNameLst>
                                      </p:cBhvr>
                                      <p:to>
                                        <p:strVal val="visible"/>
                                      </p:to>
                                    </p:set>
                                    <p:anim calcmode="lin" valueType="num">
                                      <p:cBhvr additive="base">
                                        <p:cTn id="84" dur="500" fill="hold"/>
                                        <p:tgtEl>
                                          <p:spTgt spid="32"/>
                                        </p:tgtEl>
                                        <p:attrNameLst>
                                          <p:attrName>ppt_x</p:attrName>
                                        </p:attrNameLst>
                                      </p:cBhvr>
                                      <p:tavLst>
                                        <p:tav tm="0">
                                          <p:val>
                                            <p:strVal val="#ppt_x"/>
                                          </p:val>
                                        </p:tav>
                                        <p:tav tm="100000">
                                          <p:val>
                                            <p:strVal val="#ppt_x"/>
                                          </p:val>
                                        </p:tav>
                                      </p:tavLst>
                                    </p:anim>
                                    <p:anim calcmode="lin" valueType="num">
                                      <p:cBhvr additive="base">
                                        <p:cTn id="85" dur="500" fill="hold"/>
                                        <p:tgtEl>
                                          <p:spTgt spid="3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 calcmode="lin" valueType="num">
                                      <p:cBhvr additive="base">
                                        <p:cTn id="88" dur="500" fill="hold"/>
                                        <p:tgtEl>
                                          <p:spTgt spid="33"/>
                                        </p:tgtEl>
                                        <p:attrNameLst>
                                          <p:attrName>ppt_x</p:attrName>
                                        </p:attrNameLst>
                                      </p:cBhvr>
                                      <p:tavLst>
                                        <p:tav tm="0">
                                          <p:val>
                                            <p:strVal val="#ppt_x"/>
                                          </p:val>
                                        </p:tav>
                                        <p:tav tm="100000">
                                          <p:val>
                                            <p:strVal val="#ppt_x"/>
                                          </p:val>
                                        </p:tav>
                                      </p:tavLst>
                                    </p:anim>
                                    <p:anim calcmode="lin" valueType="num">
                                      <p:cBhvr additive="base">
                                        <p:cTn id="89" dur="500" fill="hold"/>
                                        <p:tgtEl>
                                          <p:spTgt spid="33"/>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 calcmode="lin" valueType="num">
                                      <p:cBhvr additive="base">
                                        <p:cTn id="92" dur="500" fill="hold"/>
                                        <p:tgtEl>
                                          <p:spTgt spid="34"/>
                                        </p:tgtEl>
                                        <p:attrNameLst>
                                          <p:attrName>ppt_x</p:attrName>
                                        </p:attrNameLst>
                                      </p:cBhvr>
                                      <p:tavLst>
                                        <p:tav tm="0">
                                          <p:val>
                                            <p:strVal val="#ppt_x"/>
                                          </p:val>
                                        </p:tav>
                                        <p:tav tm="100000">
                                          <p:val>
                                            <p:strVal val="#ppt_x"/>
                                          </p:val>
                                        </p:tav>
                                      </p:tavLst>
                                    </p:anim>
                                    <p:anim calcmode="lin" valueType="num">
                                      <p:cBhvr additive="base">
                                        <p:cTn id="93" dur="500" fill="hold"/>
                                        <p:tgtEl>
                                          <p:spTgt spid="34"/>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 calcmode="lin" valueType="num">
                                      <p:cBhvr additive="base">
                                        <p:cTn id="96" dur="500" fill="hold"/>
                                        <p:tgtEl>
                                          <p:spTgt spid="35"/>
                                        </p:tgtEl>
                                        <p:attrNameLst>
                                          <p:attrName>ppt_x</p:attrName>
                                        </p:attrNameLst>
                                      </p:cBhvr>
                                      <p:tavLst>
                                        <p:tav tm="0">
                                          <p:val>
                                            <p:strVal val="#ppt_x"/>
                                          </p:val>
                                        </p:tav>
                                        <p:tav tm="100000">
                                          <p:val>
                                            <p:strVal val="#ppt_x"/>
                                          </p:val>
                                        </p:tav>
                                      </p:tavLst>
                                    </p:anim>
                                    <p:anim calcmode="lin" valueType="num">
                                      <p:cBhvr additive="base">
                                        <p:cTn id="97" dur="500" fill="hold"/>
                                        <p:tgtEl>
                                          <p:spTgt spid="35"/>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 calcmode="lin" valueType="num">
                                      <p:cBhvr additive="base">
                                        <p:cTn id="100" dur="500" fill="hold"/>
                                        <p:tgtEl>
                                          <p:spTgt spid="36"/>
                                        </p:tgtEl>
                                        <p:attrNameLst>
                                          <p:attrName>ppt_x</p:attrName>
                                        </p:attrNameLst>
                                      </p:cBhvr>
                                      <p:tavLst>
                                        <p:tav tm="0">
                                          <p:val>
                                            <p:strVal val="#ppt_x"/>
                                          </p:val>
                                        </p:tav>
                                        <p:tav tm="100000">
                                          <p:val>
                                            <p:strVal val="#ppt_x"/>
                                          </p:val>
                                        </p:tav>
                                      </p:tavLst>
                                    </p:anim>
                                    <p:anim calcmode="lin" valueType="num">
                                      <p:cBhvr additive="base">
                                        <p:cTn id="101" dur="500" fill="hold"/>
                                        <p:tgtEl>
                                          <p:spTgt spid="36"/>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37"/>
                                        </p:tgtEl>
                                        <p:attrNameLst>
                                          <p:attrName>style.visibility</p:attrName>
                                        </p:attrNameLst>
                                      </p:cBhvr>
                                      <p:to>
                                        <p:strVal val="visible"/>
                                      </p:to>
                                    </p:set>
                                    <p:anim calcmode="lin" valueType="num">
                                      <p:cBhvr additive="base">
                                        <p:cTn id="104" dur="500" fill="hold"/>
                                        <p:tgtEl>
                                          <p:spTgt spid="37"/>
                                        </p:tgtEl>
                                        <p:attrNameLst>
                                          <p:attrName>ppt_x</p:attrName>
                                        </p:attrNameLst>
                                      </p:cBhvr>
                                      <p:tavLst>
                                        <p:tav tm="0">
                                          <p:val>
                                            <p:strVal val="#ppt_x"/>
                                          </p:val>
                                        </p:tav>
                                        <p:tav tm="100000">
                                          <p:val>
                                            <p:strVal val="#ppt_x"/>
                                          </p:val>
                                        </p:tav>
                                      </p:tavLst>
                                    </p:anim>
                                    <p:anim calcmode="lin" valueType="num">
                                      <p:cBhvr additive="base">
                                        <p:cTn id="105" dur="500" fill="hold"/>
                                        <p:tgtEl>
                                          <p:spTgt spid="37"/>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38"/>
                                        </p:tgtEl>
                                        <p:attrNameLst>
                                          <p:attrName>style.visibility</p:attrName>
                                        </p:attrNameLst>
                                      </p:cBhvr>
                                      <p:to>
                                        <p:strVal val="visible"/>
                                      </p:to>
                                    </p:set>
                                    <p:anim calcmode="lin" valueType="num">
                                      <p:cBhvr additive="base">
                                        <p:cTn id="108" dur="500" fill="hold"/>
                                        <p:tgtEl>
                                          <p:spTgt spid="38"/>
                                        </p:tgtEl>
                                        <p:attrNameLst>
                                          <p:attrName>ppt_x</p:attrName>
                                        </p:attrNameLst>
                                      </p:cBhvr>
                                      <p:tavLst>
                                        <p:tav tm="0">
                                          <p:val>
                                            <p:strVal val="#ppt_x"/>
                                          </p:val>
                                        </p:tav>
                                        <p:tav tm="100000">
                                          <p:val>
                                            <p:strVal val="#ppt_x"/>
                                          </p:val>
                                        </p:tav>
                                      </p:tavLst>
                                    </p:anim>
                                    <p:anim calcmode="lin" valueType="num">
                                      <p:cBhvr additive="base">
                                        <p:cTn id="109" dur="500" fill="hold"/>
                                        <p:tgtEl>
                                          <p:spTgt spid="38"/>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 calcmode="lin" valueType="num">
                                      <p:cBhvr additive="base">
                                        <p:cTn id="112" dur="500" fill="hold"/>
                                        <p:tgtEl>
                                          <p:spTgt spid="39"/>
                                        </p:tgtEl>
                                        <p:attrNameLst>
                                          <p:attrName>ppt_x</p:attrName>
                                        </p:attrNameLst>
                                      </p:cBhvr>
                                      <p:tavLst>
                                        <p:tav tm="0">
                                          <p:val>
                                            <p:strVal val="#ppt_x"/>
                                          </p:val>
                                        </p:tav>
                                        <p:tav tm="100000">
                                          <p:val>
                                            <p:strVal val="#ppt_x"/>
                                          </p:val>
                                        </p:tav>
                                      </p:tavLst>
                                    </p:anim>
                                    <p:anim calcmode="lin" valueType="num">
                                      <p:cBhvr additive="base">
                                        <p:cTn id="113" dur="500" fill="hold"/>
                                        <p:tgtEl>
                                          <p:spTgt spid="39"/>
                                        </p:tgtEl>
                                        <p:attrNameLst>
                                          <p:attrName>ppt_y</p:attrName>
                                        </p:attrNameLst>
                                      </p:cBhvr>
                                      <p:tavLst>
                                        <p:tav tm="0">
                                          <p:val>
                                            <p:strVal val="1+#ppt_h/2"/>
                                          </p:val>
                                        </p:tav>
                                        <p:tav tm="100000">
                                          <p:val>
                                            <p:strVal val="#ppt_y"/>
                                          </p:val>
                                        </p:tav>
                                      </p:tavLst>
                                    </p:anim>
                                  </p:childTnLst>
                                </p:cTn>
                              </p:par>
                              <p:par>
                                <p:cTn id="114" presetID="2" presetClass="entr" presetSubtype="4" fill="hold" nodeType="withEffect">
                                  <p:stCondLst>
                                    <p:cond delay="0"/>
                                  </p:stCondLst>
                                  <p:childTnLst>
                                    <p:set>
                                      <p:cBhvr>
                                        <p:cTn id="115" dur="1" fill="hold">
                                          <p:stCondLst>
                                            <p:cond delay="0"/>
                                          </p:stCondLst>
                                        </p:cTn>
                                        <p:tgtEl>
                                          <p:spTgt spid="41"/>
                                        </p:tgtEl>
                                        <p:attrNameLst>
                                          <p:attrName>style.visibility</p:attrName>
                                        </p:attrNameLst>
                                      </p:cBhvr>
                                      <p:to>
                                        <p:strVal val="visible"/>
                                      </p:to>
                                    </p:set>
                                    <p:anim calcmode="lin" valueType="num">
                                      <p:cBhvr additive="base">
                                        <p:cTn id="116" dur="500" fill="hold"/>
                                        <p:tgtEl>
                                          <p:spTgt spid="41"/>
                                        </p:tgtEl>
                                        <p:attrNameLst>
                                          <p:attrName>ppt_x</p:attrName>
                                        </p:attrNameLst>
                                      </p:cBhvr>
                                      <p:tavLst>
                                        <p:tav tm="0">
                                          <p:val>
                                            <p:strVal val="#ppt_x"/>
                                          </p:val>
                                        </p:tav>
                                        <p:tav tm="100000">
                                          <p:val>
                                            <p:strVal val="#ppt_x"/>
                                          </p:val>
                                        </p:tav>
                                      </p:tavLst>
                                    </p:anim>
                                    <p:anim calcmode="lin" valueType="num">
                                      <p:cBhvr additive="base">
                                        <p:cTn id="117" dur="500" fill="hold"/>
                                        <p:tgtEl>
                                          <p:spTgt spid="41"/>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 calcmode="lin" valueType="num">
                                      <p:cBhvr additive="base">
                                        <p:cTn id="120" dur="500" fill="hold"/>
                                        <p:tgtEl>
                                          <p:spTgt spid="42"/>
                                        </p:tgtEl>
                                        <p:attrNameLst>
                                          <p:attrName>ppt_x</p:attrName>
                                        </p:attrNameLst>
                                      </p:cBhvr>
                                      <p:tavLst>
                                        <p:tav tm="0">
                                          <p:val>
                                            <p:strVal val="#ppt_x"/>
                                          </p:val>
                                        </p:tav>
                                        <p:tav tm="100000">
                                          <p:val>
                                            <p:strVal val="#ppt_x"/>
                                          </p:val>
                                        </p:tav>
                                      </p:tavLst>
                                    </p:anim>
                                    <p:anim calcmode="lin" valueType="num">
                                      <p:cBhvr additive="base">
                                        <p:cTn id="121" dur="500" fill="hold"/>
                                        <p:tgtEl>
                                          <p:spTgt spid="42"/>
                                        </p:tgtEl>
                                        <p:attrNameLst>
                                          <p:attrName>ppt_y</p:attrName>
                                        </p:attrNameLst>
                                      </p:cBhvr>
                                      <p:tavLst>
                                        <p:tav tm="0">
                                          <p:val>
                                            <p:strVal val="1+#ppt_h/2"/>
                                          </p:val>
                                        </p:tav>
                                        <p:tav tm="100000">
                                          <p:val>
                                            <p:strVal val="#ppt_y"/>
                                          </p:val>
                                        </p:tav>
                                      </p:tavLst>
                                    </p:anim>
                                  </p:childTnLst>
                                </p:cTn>
                              </p:par>
                              <p:par>
                                <p:cTn id="122" presetID="2" presetClass="entr" presetSubtype="4" fill="hold" nodeType="withEffect">
                                  <p:stCondLst>
                                    <p:cond delay="0"/>
                                  </p:stCondLst>
                                  <p:childTnLst>
                                    <p:set>
                                      <p:cBhvr>
                                        <p:cTn id="123" dur="1" fill="hold">
                                          <p:stCondLst>
                                            <p:cond delay="0"/>
                                          </p:stCondLst>
                                        </p:cTn>
                                        <p:tgtEl>
                                          <p:spTgt spid="83"/>
                                        </p:tgtEl>
                                        <p:attrNameLst>
                                          <p:attrName>style.visibility</p:attrName>
                                        </p:attrNameLst>
                                      </p:cBhvr>
                                      <p:to>
                                        <p:strVal val="visible"/>
                                      </p:to>
                                    </p:set>
                                    <p:anim calcmode="lin" valueType="num">
                                      <p:cBhvr additive="base">
                                        <p:cTn id="124" dur="500" fill="hold"/>
                                        <p:tgtEl>
                                          <p:spTgt spid="83"/>
                                        </p:tgtEl>
                                        <p:attrNameLst>
                                          <p:attrName>ppt_x</p:attrName>
                                        </p:attrNameLst>
                                      </p:cBhvr>
                                      <p:tavLst>
                                        <p:tav tm="0">
                                          <p:val>
                                            <p:strVal val="#ppt_x"/>
                                          </p:val>
                                        </p:tav>
                                        <p:tav tm="100000">
                                          <p:val>
                                            <p:strVal val="#ppt_x"/>
                                          </p:val>
                                        </p:tav>
                                      </p:tavLst>
                                    </p:anim>
                                    <p:anim calcmode="lin" valueType="num">
                                      <p:cBhvr additive="base">
                                        <p:cTn id="125" dur="500" fill="hold"/>
                                        <p:tgtEl>
                                          <p:spTgt spid="83"/>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84"/>
                                        </p:tgtEl>
                                        <p:attrNameLst>
                                          <p:attrName>style.visibility</p:attrName>
                                        </p:attrNameLst>
                                      </p:cBhvr>
                                      <p:to>
                                        <p:strVal val="visible"/>
                                      </p:to>
                                    </p:set>
                                    <p:anim calcmode="lin" valueType="num">
                                      <p:cBhvr additive="base">
                                        <p:cTn id="128" dur="500" fill="hold"/>
                                        <p:tgtEl>
                                          <p:spTgt spid="84"/>
                                        </p:tgtEl>
                                        <p:attrNameLst>
                                          <p:attrName>ppt_x</p:attrName>
                                        </p:attrNameLst>
                                      </p:cBhvr>
                                      <p:tavLst>
                                        <p:tav tm="0">
                                          <p:val>
                                            <p:strVal val="#ppt_x"/>
                                          </p:val>
                                        </p:tav>
                                        <p:tav tm="100000">
                                          <p:val>
                                            <p:strVal val="#ppt_x"/>
                                          </p:val>
                                        </p:tav>
                                      </p:tavLst>
                                    </p:anim>
                                    <p:anim calcmode="lin" valueType="num">
                                      <p:cBhvr additive="base">
                                        <p:cTn id="129" dur="500" fill="hold"/>
                                        <p:tgtEl>
                                          <p:spTgt spid="84"/>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85"/>
                                        </p:tgtEl>
                                        <p:attrNameLst>
                                          <p:attrName>style.visibility</p:attrName>
                                        </p:attrNameLst>
                                      </p:cBhvr>
                                      <p:to>
                                        <p:strVal val="visible"/>
                                      </p:to>
                                    </p:set>
                                    <p:anim calcmode="lin" valueType="num">
                                      <p:cBhvr additive="base">
                                        <p:cTn id="132" dur="500" fill="hold"/>
                                        <p:tgtEl>
                                          <p:spTgt spid="85"/>
                                        </p:tgtEl>
                                        <p:attrNameLst>
                                          <p:attrName>ppt_x</p:attrName>
                                        </p:attrNameLst>
                                      </p:cBhvr>
                                      <p:tavLst>
                                        <p:tav tm="0">
                                          <p:val>
                                            <p:strVal val="#ppt_x"/>
                                          </p:val>
                                        </p:tav>
                                        <p:tav tm="100000">
                                          <p:val>
                                            <p:strVal val="#ppt_x"/>
                                          </p:val>
                                        </p:tav>
                                      </p:tavLst>
                                    </p:anim>
                                    <p:anim calcmode="lin" valueType="num">
                                      <p:cBhvr additive="base">
                                        <p:cTn id="133"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grpId="0" nodeType="clickEffect">
                                  <p:stCondLst>
                                    <p:cond delay="0"/>
                                  </p:stCondLst>
                                  <p:childTnLst>
                                    <p:set>
                                      <p:cBhvr>
                                        <p:cTn id="137" dur="1" fill="hold">
                                          <p:stCondLst>
                                            <p:cond delay="0"/>
                                          </p:stCondLst>
                                        </p:cTn>
                                        <p:tgtEl>
                                          <p:spTgt spid="43"/>
                                        </p:tgtEl>
                                        <p:attrNameLst>
                                          <p:attrName>style.visibility</p:attrName>
                                        </p:attrNameLst>
                                      </p:cBhvr>
                                      <p:to>
                                        <p:strVal val="visible"/>
                                      </p:to>
                                    </p:set>
                                    <p:animEffect transition="in" filter="fade">
                                      <p:cBhvr>
                                        <p:cTn id="138" dur="1000"/>
                                        <p:tgtEl>
                                          <p:spTgt spid="43"/>
                                        </p:tgtEl>
                                      </p:cBhvr>
                                    </p:animEffect>
                                    <p:anim calcmode="lin" valueType="num">
                                      <p:cBhvr>
                                        <p:cTn id="139" dur="1000" fill="hold"/>
                                        <p:tgtEl>
                                          <p:spTgt spid="43"/>
                                        </p:tgtEl>
                                        <p:attrNameLst>
                                          <p:attrName>ppt_x</p:attrName>
                                        </p:attrNameLst>
                                      </p:cBhvr>
                                      <p:tavLst>
                                        <p:tav tm="0">
                                          <p:val>
                                            <p:strVal val="#ppt_x"/>
                                          </p:val>
                                        </p:tav>
                                        <p:tav tm="100000">
                                          <p:val>
                                            <p:strVal val="#ppt_x"/>
                                          </p:val>
                                        </p:tav>
                                      </p:tavLst>
                                    </p:anim>
                                    <p:anim calcmode="lin" valueType="num">
                                      <p:cBhvr>
                                        <p:cTn id="140" dur="1000" fill="hold"/>
                                        <p:tgtEl>
                                          <p:spTgt spid="43"/>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44"/>
                                        </p:tgtEl>
                                        <p:attrNameLst>
                                          <p:attrName>style.visibility</p:attrName>
                                        </p:attrNameLst>
                                      </p:cBhvr>
                                      <p:to>
                                        <p:strVal val="visible"/>
                                      </p:to>
                                    </p:set>
                                    <p:animEffect transition="in" filter="fade">
                                      <p:cBhvr>
                                        <p:cTn id="143" dur="1000"/>
                                        <p:tgtEl>
                                          <p:spTgt spid="44"/>
                                        </p:tgtEl>
                                      </p:cBhvr>
                                    </p:animEffect>
                                    <p:anim calcmode="lin" valueType="num">
                                      <p:cBhvr>
                                        <p:cTn id="144" dur="1000" fill="hold"/>
                                        <p:tgtEl>
                                          <p:spTgt spid="44"/>
                                        </p:tgtEl>
                                        <p:attrNameLst>
                                          <p:attrName>ppt_x</p:attrName>
                                        </p:attrNameLst>
                                      </p:cBhvr>
                                      <p:tavLst>
                                        <p:tav tm="0">
                                          <p:val>
                                            <p:strVal val="#ppt_x"/>
                                          </p:val>
                                        </p:tav>
                                        <p:tav tm="100000">
                                          <p:val>
                                            <p:strVal val="#ppt_x"/>
                                          </p:val>
                                        </p:tav>
                                      </p:tavLst>
                                    </p:anim>
                                    <p:anim calcmode="lin" valueType="num">
                                      <p:cBhvr>
                                        <p:cTn id="145" dur="1000" fill="hold"/>
                                        <p:tgtEl>
                                          <p:spTgt spid="44"/>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45"/>
                                        </p:tgtEl>
                                        <p:attrNameLst>
                                          <p:attrName>style.visibility</p:attrName>
                                        </p:attrNameLst>
                                      </p:cBhvr>
                                      <p:to>
                                        <p:strVal val="visible"/>
                                      </p:to>
                                    </p:set>
                                    <p:animEffect transition="in" filter="fade">
                                      <p:cBhvr>
                                        <p:cTn id="148" dur="1000"/>
                                        <p:tgtEl>
                                          <p:spTgt spid="45"/>
                                        </p:tgtEl>
                                      </p:cBhvr>
                                    </p:animEffect>
                                    <p:anim calcmode="lin" valueType="num">
                                      <p:cBhvr>
                                        <p:cTn id="149" dur="1000" fill="hold"/>
                                        <p:tgtEl>
                                          <p:spTgt spid="45"/>
                                        </p:tgtEl>
                                        <p:attrNameLst>
                                          <p:attrName>ppt_x</p:attrName>
                                        </p:attrNameLst>
                                      </p:cBhvr>
                                      <p:tavLst>
                                        <p:tav tm="0">
                                          <p:val>
                                            <p:strVal val="#ppt_x"/>
                                          </p:val>
                                        </p:tav>
                                        <p:tav tm="100000">
                                          <p:val>
                                            <p:strVal val="#ppt_x"/>
                                          </p:val>
                                        </p:tav>
                                      </p:tavLst>
                                    </p:anim>
                                    <p:anim calcmode="lin" valueType="num">
                                      <p:cBhvr>
                                        <p:cTn id="150" dur="1000" fill="hold"/>
                                        <p:tgtEl>
                                          <p:spTgt spid="45"/>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0"/>
                                  </p:stCondLst>
                                  <p:childTnLst>
                                    <p:set>
                                      <p:cBhvr>
                                        <p:cTn id="152" dur="1" fill="hold">
                                          <p:stCondLst>
                                            <p:cond delay="0"/>
                                          </p:stCondLst>
                                        </p:cTn>
                                        <p:tgtEl>
                                          <p:spTgt spid="46"/>
                                        </p:tgtEl>
                                        <p:attrNameLst>
                                          <p:attrName>style.visibility</p:attrName>
                                        </p:attrNameLst>
                                      </p:cBhvr>
                                      <p:to>
                                        <p:strVal val="visible"/>
                                      </p:to>
                                    </p:set>
                                    <p:animEffect transition="in" filter="fade">
                                      <p:cBhvr>
                                        <p:cTn id="153" dur="1000"/>
                                        <p:tgtEl>
                                          <p:spTgt spid="46"/>
                                        </p:tgtEl>
                                      </p:cBhvr>
                                    </p:animEffect>
                                    <p:anim calcmode="lin" valueType="num">
                                      <p:cBhvr>
                                        <p:cTn id="154" dur="1000" fill="hold"/>
                                        <p:tgtEl>
                                          <p:spTgt spid="46"/>
                                        </p:tgtEl>
                                        <p:attrNameLst>
                                          <p:attrName>ppt_x</p:attrName>
                                        </p:attrNameLst>
                                      </p:cBhvr>
                                      <p:tavLst>
                                        <p:tav tm="0">
                                          <p:val>
                                            <p:strVal val="#ppt_x"/>
                                          </p:val>
                                        </p:tav>
                                        <p:tav tm="100000">
                                          <p:val>
                                            <p:strVal val="#ppt_x"/>
                                          </p:val>
                                        </p:tav>
                                      </p:tavLst>
                                    </p:anim>
                                    <p:anim calcmode="lin" valueType="num">
                                      <p:cBhvr>
                                        <p:cTn id="155" dur="1000" fill="hold"/>
                                        <p:tgtEl>
                                          <p:spTgt spid="46"/>
                                        </p:tgtEl>
                                        <p:attrNameLst>
                                          <p:attrName>ppt_y</p:attrName>
                                        </p:attrNameLst>
                                      </p:cBhvr>
                                      <p:tavLst>
                                        <p:tav tm="0">
                                          <p:val>
                                            <p:strVal val="#ppt_y+.1"/>
                                          </p:val>
                                        </p:tav>
                                        <p:tav tm="100000">
                                          <p:val>
                                            <p:strVal val="#ppt_y"/>
                                          </p:val>
                                        </p:tav>
                                      </p:tavLst>
                                    </p:anim>
                                  </p:childTnLst>
                                </p:cTn>
                              </p:par>
                              <p:par>
                                <p:cTn id="156" presetID="42" presetClass="entr" presetSubtype="0" fill="hold" nodeType="withEffect">
                                  <p:stCondLst>
                                    <p:cond delay="0"/>
                                  </p:stCondLst>
                                  <p:childTnLst>
                                    <p:set>
                                      <p:cBhvr>
                                        <p:cTn id="157" dur="1" fill="hold">
                                          <p:stCondLst>
                                            <p:cond delay="0"/>
                                          </p:stCondLst>
                                        </p:cTn>
                                        <p:tgtEl>
                                          <p:spTgt spid="47"/>
                                        </p:tgtEl>
                                        <p:attrNameLst>
                                          <p:attrName>style.visibility</p:attrName>
                                        </p:attrNameLst>
                                      </p:cBhvr>
                                      <p:to>
                                        <p:strVal val="visible"/>
                                      </p:to>
                                    </p:set>
                                    <p:animEffect transition="in" filter="fade">
                                      <p:cBhvr>
                                        <p:cTn id="158" dur="1000"/>
                                        <p:tgtEl>
                                          <p:spTgt spid="47"/>
                                        </p:tgtEl>
                                      </p:cBhvr>
                                    </p:animEffect>
                                    <p:anim calcmode="lin" valueType="num">
                                      <p:cBhvr>
                                        <p:cTn id="159" dur="1000" fill="hold"/>
                                        <p:tgtEl>
                                          <p:spTgt spid="47"/>
                                        </p:tgtEl>
                                        <p:attrNameLst>
                                          <p:attrName>ppt_x</p:attrName>
                                        </p:attrNameLst>
                                      </p:cBhvr>
                                      <p:tavLst>
                                        <p:tav tm="0">
                                          <p:val>
                                            <p:strVal val="#ppt_x"/>
                                          </p:val>
                                        </p:tav>
                                        <p:tav tm="100000">
                                          <p:val>
                                            <p:strVal val="#ppt_x"/>
                                          </p:val>
                                        </p:tav>
                                      </p:tavLst>
                                    </p:anim>
                                    <p:anim calcmode="lin" valueType="num">
                                      <p:cBhvr>
                                        <p:cTn id="160" dur="1000" fill="hold"/>
                                        <p:tgtEl>
                                          <p:spTgt spid="47"/>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0"/>
                                  </p:stCondLst>
                                  <p:childTnLst>
                                    <p:set>
                                      <p:cBhvr>
                                        <p:cTn id="162" dur="1" fill="hold">
                                          <p:stCondLst>
                                            <p:cond delay="0"/>
                                          </p:stCondLst>
                                        </p:cTn>
                                        <p:tgtEl>
                                          <p:spTgt spid="48"/>
                                        </p:tgtEl>
                                        <p:attrNameLst>
                                          <p:attrName>style.visibility</p:attrName>
                                        </p:attrNameLst>
                                      </p:cBhvr>
                                      <p:to>
                                        <p:strVal val="visible"/>
                                      </p:to>
                                    </p:set>
                                    <p:animEffect transition="in" filter="fade">
                                      <p:cBhvr>
                                        <p:cTn id="163" dur="1000"/>
                                        <p:tgtEl>
                                          <p:spTgt spid="48"/>
                                        </p:tgtEl>
                                      </p:cBhvr>
                                    </p:animEffect>
                                    <p:anim calcmode="lin" valueType="num">
                                      <p:cBhvr>
                                        <p:cTn id="164" dur="1000" fill="hold"/>
                                        <p:tgtEl>
                                          <p:spTgt spid="48"/>
                                        </p:tgtEl>
                                        <p:attrNameLst>
                                          <p:attrName>ppt_x</p:attrName>
                                        </p:attrNameLst>
                                      </p:cBhvr>
                                      <p:tavLst>
                                        <p:tav tm="0">
                                          <p:val>
                                            <p:strVal val="#ppt_x"/>
                                          </p:val>
                                        </p:tav>
                                        <p:tav tm="100000">
                                          <p:val>
                                            <p:strVal val="#ppt_x"/>
                                          </p:val>
                                        </p:tav>
                                      </p:tavLst>
                                    </p:anim>
                                    <p:anim calcmode="lin" valueType="num">
                                      <p:cBhvr>
                                        <p:cTn id="165" dur="1000" fill="hold"/>
                                        <p:tgtEl>
                                          <p:spTgt spid="48"/>
                                        </p:tgtEl>
                                        <p:attrNameLst>
                                          <p:attrName>ppt_y</p:attrName>
                                        </p:attrNameLst>
                                      </p:cBhvr>
                                      <p:tavLst>
                                        <p:tav tm="0">
                                          <p:val>
                                            <p:strVal val="#ppt_y+.1"/>
                                          </p:val>
                                        </p:tav>
                                        <p:tav tm="100000">
                                          <p:val>
                                            <p:strVal val="#ppt_y"/>
                                          </p:val>
                                        </p:tav>
                                      </p:tavLst>
                                    </p:anim>
                                  </p:childTnLst>
                                </p:cTn>
                              </p:par>
                              <p:par>
                                <p:cTn id="166" presetID="42" presetClass="entr" presetSubtype="0" fill="hold" grpId="0" nodeType="withEffect">
                                  <p:stCondLst>
                                    <p:cond delay="0"/>
                                  </p:stCondLst>
                                  <p:childTnLst>
                                    <p:set>
                                      <p:cBhvr>
                                        <p:cTn id="167" dur="1" fill="hold">
                                          <p:stCondLst>
                                            <p:cond delay="0"/>
                                          </p:stCondLst>
                                        </p:cTn>
                                        <p:tgtEl>
                                          <p:spTgt spid="49"/>
                                        </p:tgtEl>
                                        <p:attrNameLst>
                                          <p:attrName>style.visibility</p:attrName>
                                        </p:attrNameLst>
                                      </p:cBhvr>
                                      <p:to>
                                        <p:strVal val="visible"/>
                                      </p:to>
                                    </p:set>
                                    <p:animEffect transition="in" filter="fade">
                                      <p:cBhvr>
                                        <p:cTn id="168" dur="1000"/>
                                        <p:tgtEl>
                                          <p:spTgt spid="49"/>
                                        </p:tgtEl>
                                      </p:cBhvr>
                                    </p:animEffect>
                                    <p:anim calcmode="lin" valueType="num">
                                      <p:cBhvr>
                                        <p:cTn id="169" dur="1000" fill="hold"/>
                                        <p:tgtEl>
                                          <p:spTgt spid="49"/>
                                        </p:tgtEl>
                                        <p:attrNameLst>
                                          <p:attrName>ppt_x</p:attrName>
                                        </p:attrNameLst>
                                      </p:cBhvr>
                                      <p:tavLst>
                                        <p:tav tm="0">
                                          <p:val>
                                            <p:strVal val="#ppt_x"/>
                                          </p:val>
                                        </p:tav>
                                        <p:tav tm="100000">
                                          <p:val>
                                            <p:strVal val="#ppt_x"/>
                                          </p:val>
                                        </p:tav>
                                      </p:tavLst>
                                    </p:anim>
                                    <p:anim calcmode="lin" valueType="num">
                                      <p:cBhvr>
                                        <p:cTn id="170" dur="1000" fill="hold"/>
                                        <p:tgtEl>
                                          <p:spTgt spid="49"/>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0"/>
                                  </p:stCondLst>
                                  <p:childTnLst>
                                    <p:set>
                                      <p:cBhvr>
                                        <p:cTn id="172" dur="1" fill="hold">
                                          <p:stCondLst>
                                            <p:cond delay="0"/>
                                          </p:stCondLst>
                                        </p:cTn>
                                        <p:tgtEl>
                                          <p:spTgt spid="50"/>
                                        </p:tgtEl>
                                        <p:attrNameLst>
                                          <p:attrName>style.visibility</p:attrName>
                                        </p:attrNameLst>
                                      </p:cBhvr>
                                      <p:to>
                                        <p:strVal val="visible"/>
                                      </p:to>
                                    </p:set>
                                    <p:animEffect transition="in" filter="fade">
                                      <p:cBhvr>
                                        <p:cTn id="173" dur="1000"/>
                                        <p:tgtEl>
                                          <p:spTgt spid="50"/>
                                        </p:tgtEl>
                                      </p:cBhvr>
                                    </p:animEffect>
                                    <p:anim calcmode="lin" valueType="num">
                                      <p:cBhvr>
                                        <p:cTn id="174" dur="1000" fill="hold"/>
                                        <p:tgtEl>
                                          <p:spTgt spid="50"/>
                                        </p:tgtEl>
                                        <p:attrNameLst>
                                          <p:attrName>ppt_x</p:attrName>
                                        </p:attrNameLst>
                                      </p:cBhvr>
                                      <p:tavLst>
                                        <p:tav tm="0">
                                          <p:val>
                                            <p:strVal val="#ppt_x"/>
                                          </p:val>
                                        </p:tav>
                                        <p:tav tm="100000">
                                          <p:val>
                                            <p:strVal val="#ppt_x"/>
                                          </p:val>
                                        </p:tav>
                                      </p:tavLst>
                                    </p:anim>
                                    <p:anim calcmode="lin" valueType="num">
                                      <p:cBhvr>
                                        <p:cTn id="175" dur="1000" fill="hold"/>
                                        <p:tgtEl>
                                          <p:spTgt spid="50"/>
                                        </p:tgtEl>
                                        <p:attrNameLst>
                                          <p:attrName>ppt_y</p:attrName>
                                        </p:attrNameLst>
                                      </p:cBhvr>
                                      <p:tavLst>
                                        <p:tav tm="0">
                                          <p:val>
                                            <p:strVal val="#ppt_y+.1"/>
                                          </p:val>
                                        </p:tav>
                                        <p:tav tm="100000">
                                          <p:val>
                                            <p:strVal val="#ppt_y"/>
                                          </p:val>
                                        </p:tav>
                                      </p:tavLst>
                                    </p:anim>
                                  </p:childTnLst>
                                </p:cTn>
                              </p:par>
                              <p:par>
                                <p:cTn id="176" presetID="42" presetClass="entr" presetSubtype="0" fill="hold" grpId="0" nodeType="withEffect">
                                  <p:stCondLst>
                                    <p:cond delay="0"/>
                                  </p:stCondLst>
                                  <p:childTnLst>
                                    <p:set>
                                      <p:cBhvr>
                                        <p:cTn id="177" dur="1" fill="hold">
                                          <p:stCondLst>
                                            <p:cond delay="0"/>
                                          </p:stCondLst>
                                        </p:cTn>
                                        <p:tgtEl>
                                          <p:spTgt spid="51"/>
                                        </p:tgtEl>
                                        <p:attrNameLst>
                                          <p:attrName>style.visibility</p:attrName>
                                        </p:attrNameLst>
                                      </p:cBhvr>
                                      <p:to>
                                        <p:strVal val="visible"/>
                                      </p:to>
                                    </p:set>
                                    <p:animEffect transition="in" filter="fade">
                                      <p:cBhvr>
                                        <p:cTn id="178" dur="1000"/>
                                        <p:tgtEl>
                                          <p:spTgt spid="51"/>
                                        </p:tgtEl>
                                      </p:cBhvr>
                                    </p:animEffect>
                                    <p:anim calcmode="lin" valueType="num">
                                      <p:cBhvr>
                                        <p:cTn id="179" dur="1000" fill="hold"/>
                                        <p:tgtEl>
                                          <p:spTgt spid="51"/>
                                        </p:tgtEl>
                                        <p:attrNameLst>
                                          <p:attrName>ppt_x</p:attrName>
                                        </p:attrNameLst>
                                      </p:cBhvr>
                                      <p:tavLst>
                                        <p:tav tm="0">
                                          <p:val>
                                            <p:strVal val="#ppt_x"/>
                                          </p:val>
                                        </p:tav>
                                        <p:tav tm="100000">
                                          <p:val>
                                            <p:strVal val="#ppt_x"/>
                                          </p:val>
                                        </p:tav>
                                      </p:tavLst>
                                    </p:anim>
                                    <p:anim calcmode="lin" valueType="num">
                                      <p:cBhvr>
                                        <p:cTn id="180" dur="1000" fill="hold"/>
                                        <p:tgtEl>
                                          <p:spTgt spid="51"/>
                                        </p:tgtEl>
                                        <p:attrNameLst>
                                          <p:attrName>ppt_y</p:attrName>
                                        </p:attrNameLst>
                                      </p:cBhvr>
                                      <p:tavLst>
                                        <p:tav tm="0">
                                          <p:val>
                                            <p:strVal val="#ppt_y+.1"/>
                                          </p:val>
                                        </p:tav>
                                        <p:tav tm="100000">
                                          <p:val>
                                            <p:strVal val="#ppt_y"/>
                                          </p:val>
                                        </p:tav>
                                      </p:tavLst>
                                    </p:anim>
                                  </p:childTnLst>
                                </p:cTn>
                              </p:par>
                              <p:par>
                                <p:cTn id="181" presetID="42" presetClass="entr" presetSubtype="0" fill="hold" grpId="0" nodeType="withEffect">
                                  <p:stCondLst>
                                    <p:cond delay="0"/>
                                  </p:stCondLst>
                                  <p:childTnLst>
                                    <p:set>
                                      <p:cBhvr>
                                        <p:cTn id="182" dur="1" fill="hold">
                                          <p:stCondLst>
                                            <p:cond delay="0"/>
                                          </p:stCondLst>
                                        </p:cTn>
                                        <p:tgtEl>
                                          <p:spTgt spid="52"/>
                                        </p:tgtEl>
                                        <p:attrNameLst>
                                          <p:attrName>style.visibility</p:attrName>
                                        </p:attrNameLst>
                                      </p:cBhvr>
                                      <p:to>
                                        <p:strVal val="visible"/>
                                      </p:to>
                                    </p:set>
                                    <p:animEffect transition="in" filter="fade">
                                      <p:cBhvr>
                                        <p:cTn id="183" dur="1000"/>
                                        <p:tgtEl>
                                          <p:spTgt spid="52"/>
                                        </p:tgtEl>
                                      </p:cBhvr>
                                    </p:animEffect>
                                    <p:anim calcmode="lin" valueType="num">
                                      <p:cBhvr>
                                        <p:cTn id="184" dur="1000" fill="hold"/>
                                        <p:tgtEl>
                                          <p:spTgt spid="52"/>
                                        </p:tgtEl>
                                        <p:attrNameLst>
                                          <p:attrName>ppt_x</p:attrName>
                                        </p:attrNameLst>
                                      </p:cBhvr>
                                      <p:tavLst>
                                        <p:tav tm="0">
                                          <p:val>
                                            <p:strVal val="#ppt_x"/>
                                          </p:val>
                                        </p:tav>
                                        <p:tav tm="100000">
                                          <p:val>
                                            <p:strVal val="#ppt_x"/>
                                          </p:val>
                                        </p:tav>
                                      </p:tavLst>
                                    </p:anim>
                                    <p:anim calcmode="lin" valueType="num">
                                      <p:cBhvr>
                                        <p:cTn id="185" dur="1000" fill="hold"/>
                                        <p:tgtEl>
                                          <p:spTgt spid="52"/>
                                        </p:tgtEl>
                                        <p:attrNameLst>
                                          <p:attrName>ppt_y</p:attrName>
                                        </p:attrNameLst>
                                      </p:cBhvr>
                                      <p:tavLst>
                                        <p:tav tm="0">
                                          <p:val>
                                            <p:strVal val="#ppt_y+.1"/>
                                          </p:val>
                                        </p:tav>
                                        <p:tav tm="100000">
                                          <p:val>
                                            <p:strVal val="#ppt_y"/>
                                          </p:val>
                                        </p:tav>
                                      </p:tavLst>
                                    </p:anim>
                                  </p:childTnLst>
                                </p:cTn>
                              </p:par>
                              <p:par>
                                <p:cTn id="186" presetID="42" presetClass="entr" presetSubtype="0" fill="hold" grpId="0" nodeType="withEffect">
                                  <p:stCondLst>
                                    <p:cond delay="0"/>
                                  </p:stCondLst>
                                  <p:childTnLst>
                                    <p:set>
                                      <p:cBhvr>
                                        <p:cTn id="187" dur="1" fill="hold">
                                          <p:stCondLst>
                                            <p:cond delay="0"/>
                                          </p:stCondLst>
                                        </p:cTn>
                                        <p:tgtEl>
                                          <p:spTgt spid="53"/>
                                        </p:tgtEl>
                                        <p:attrNameLst>
                                          <p:attrName>style.visibility</p:attrName>
                                        </p:attrNameLst>
                                      </p:cBhvr>
                                      <p:to>
                                        <p:strVal val="visible"/>
                                      </p:to>
                                    </p:set>
                                    <p:animEffect transition="in" filter="fade">
                                      <p:cBhvr>
                                        <p:cTn id="188" dur="1000"/>
                                        <p:tgtEl>
                                          <p:spTgt spid="53"/>
                                        </p:tgtEl>
                                      </p:cBhvr>
                                    </p:animEffect>
                                    <p:anim calcmode="lin" valueType="num">
                                      <p:cBhvr>
                                        <p:cTn id="189" dur="1000" fill="hold"/>
                                        <p:tgtEl>
                                          <p:spTgt spid="53"/>
                                        </p:tgtEl>
                                        <p:attrNameLst>
                                          <p:attrName>ppt_x</p:attrName>
                                        </p:attrNameLst>
                                      </p:cBhvr>
                                      <p:tavLst>
                                        <p:tav tm="0">
                                          <p:val>
                                            <p:strVal val="#ppt_x"/>
                                          </p:val>
                                        </p:tav>
                                        <p:tav tm="100000">
                                          <p:val>
                                            <p:strVal val="#ppt_x"/>
                                          </p:val>
                                        </p:tav>
                                      </p:tavLst>
                                    </p:anim>
                                    <p:anim calcmode="lin" valueType="num">
                                      <p:cBhvr>
                                        <p:cTn id="190" dur="1000" fill="hold"/>
                                        <p:tgtEl>
                                          <p:spTgt spid="53"/>
                                        </p:tgtEl>
                                        <p:attrNameLst>
                                          <p:attrName>ppt_y</p:attrName>
                                        </p:attrNameLst>
                                      </p:cBhvr>
                                      <p:tavLst>
                                        <p:tav tm="0">
                                          <p:val>
                                            <p:strVal val="#ppt_y+.1"/>
                                          </p:val>
                                        </p:tav>
                                        <p:tav tm="100000">
                                          <p:val>
                                            <p:strVal val="#ppt_y"/>
                                          </p:val>
                                        </p:tav>
                                      </p:tavLst>
                                    </p:anim>
                                  </p:childTnLst>
                                </p:cTn>
                              </p:par>
                              <p:par>
                                <p:cTn id="191" presetID="42" presetClass="entr" presetSubtype="0" fill="hold" grpId="0" nodeType="withEffect">
                                  <p:stCondLst>
                                    <p:cond delay="0"/>
                                  </p:stCondLst>
                                  <p:childTnLst>
                                    <p:set>
                                      <p:cBhvr>
                                        <p:cTn id="192" dur="1" fill="hold">
                                          <p:stCondLst>
                                            <p:cond delay="0"/>
                                          </p:stCondLst>
                                        </p:cTn>
                                        <p:tgtEl>
                                          <p:spTgt spid="54"/>
                                        </p:tgtEl>
                                        <p:attrNameLst>
                                          <p:attrName>style.visibility</p:attrName>
                                        </p:attrNameLst>
                                      </p:cBhvr>
                                      <p:to>
                                        <p:strVal val="visible"/>
                                      </p:to>
                                    </p:set>
                                    <p:animEffect transition="in" filter="fade">
                                      <p:cBhvr>
                                        <p:cTn id="193" dur="1000"/>
                                        <p:tgtEl>
                                          <p:spTgt spid="54"/>
                                        </p:tgtEl>
                                      </p:cBhvr>
                                    </p:animEffect>
                                    <p:anim calcmode="lin" valueType="num">
                                      <p:cBhvr>
                                        <p:cTn id="194" dur="1000" fill="hold"/>
                                        <p:tgtEl>
                                          <p:spTgt spid="54"/>
                                        </p:tgtEl>
                                        <p:attrNameLst>
                                          <p:attrName>ppt_x</p:attrName>
                                        </p:attrNameLst>
                                      </p:cBhvr>
                                      <p:tavLst>
                                        <p:tav tm="0">
                                          <p:val>
                                            <p:strVal val="#ppt_x"/>
                                          </p:val>
                                        </p:tav>
                                        <p:tav tm="100000">
                                          <p:val>
                                            <p:strVal val="#ppt_x"/>
                                          </p:val>
                                        </p:tav>
                                      </p:tavLst>
                                    </p:anim>
                                    <p:anim calcmode="lin" valueType="num">
                                      <p:cBhvr>
                                        <p:cTn id="195" dur="1000" fill="hold"/>
                                        <p:tgtEl>
                                          <p:spTgt spid="54"/>
                                        </p:tgtEl>
                                        <p:attrNameLst>
                                          <p:attrName>ppt_y</p:attrName>
                                        </p:attrNameLst>
                                      </p:cBhvr>
                                      <p:tavLst>
                                        <p:tav tm="0">
                                          <p:val>
                                            <p:strVal val="#ppt_y+.1"/>
                                          </p:val>
                                        </p:tav>
                                        <p:tav tm="100000">
                                          <p:val>
                                            <p:strVal val="#ppt_y"/>
                                          </p:val>
                                        </p:tav>
                                      </p:tavLst>
                                    </p:anim>
                                  </p:childTnLst>
                                </p:cTn>
                              </p:par>
                              <p:par>
                                <p:cTn id="196" presetID="42" presetClass="entr" presetSubtype="0" fill="hold" grpId="0" nodeType="withEffect">
                                  <p:stCondLst>
                                    <p:cond delay="0"/>
                                  </p:stCondLst>
                                  <p:childTnLst>
                                    <p:set>
                                      <p:cBhvr>
                                        <p:cTn id="197" dur="1" fill="hold">
                                          <p:stCondLst>
                                            <p:cond delay="0"/>
                                          </p:stCondLst>
                                        </p:cTn>
                                        <p:tgtEl>
                                          <p:spTgt spid="55"/>
                                        </p:tgtEl>
                                        <p:attrNameLst>
                                          <p:attrName>style.visibility</p:attrName>
                                        </p:attrNameLst>
                                      </p:cBhvr>
                                      <p:to>
                                        <p:strVal val="visible"/>
                                      </p:to>
                                    </p:set>
                                    <p:animEffect transition="in" filter="fade">
                                      <p:cBhvr>
                                        <p:cTn id="198" dur="1000"/>
                                        <p:tgtEl>
                                          <p:spTgt spid="55"/>
                                        </p:tgtEl>
                                      </p:cBhvr>
                                    </p:animEffect>
                                    <p:anim calcmode="lin" valueType="num">
                                      <p:cBhvr>
                                        <p:cTn id="199" dur="1000" fill="hold"/>
                                        <p:tgtEl>
                                          <p:spTgt spid="55"/>
                                        </p:tgtEl>
                                        <p:attrNameLst>
                                          <p:attrName>ppt_x</p:attrName>
                                        </p:attrNameLst>
                                      </p:cBhvr>
                                      <p:tavLst>
                                        <p:tav tm="0">
                                          <p:val>
                                            <p:strVal val="#ppt_x"/>
                                          </p:val>
                                        </p:tav>
                                        <p:tav tm="100000">
                                          <p:val>
                                            <p:strVal val="#ppt_x"/>
                                          </p:val>
                                        </p:tav>
                                      </p:tavLst>
                                    </p:anim>
                                    <p:anim calcmode="lin" valueType="num">
                                      <p:cBhvr>
                                        <p:cTn id="200" dur="1000" fill="hold"/>
                                        <p:tgtEl>
                                          <p:spTgt spid="55"/>
                                        </p:tgtEl>
                                        <p:attrNameLst>
                                          <p:attrName>ppt_y</p:attrName>
                                        </p:attrNameLst>
                                      </p:cBhvr>
                                      <p:tavLst>
                                        <p:tav tm="0">
                                          <p:val>
                                            <p:strVal val="#ppt_y+.1"/>
                                          </p:val>
                                        </p:tav>
                                        <p:tav tm="100000">
                                          <p:val>
                                            <p:strVal val="#ppt_y"/>
                                          </p:val>
                                        </p:tav>
                                      </p:tavLst>
                                    </p:anim>
                                  </p:childTnLst>
                                </p:cTn>
                              </p:par>
                              <p:par>
                                <p:cTn id="201" presetID="42" presetClass="entr" presetSubtype="0" fill="hold" grpId="0" nodeType="withEffect">
                                  <p:stCondLst>
                                    <p:cond delay="0"/>
                                  </p:stCondLst>
                                  <p:childTnLst>
                                    <p:set>
                                      <p:cBhvr>
                                        <p:cTn id="202" dur="1" fill="hold">
                                          <p:stCondLst>
                                            <p:cond delay="0"/>
                                          </p:stCondLst>
                                        </p:cTn>
                                        <p:tgtEl>
                                          <p:spTgt spid="56"/>
                                        </p:tgtEl>
                                        <p:attrNameLst>
                                          <p:attrName>style.visibility</p:attrName>
                                        </p:attrNameLst>
                                      </p:cBhvr>
                                      <p:to>
                                        <p:strVal val="visible"/>
                                      </p:to>
                                    </p:set>
                                    <p:animEffect transition="in" filter="fade">
                                      <p:cBhvr>
                                        <p:cTn id="203" dur="1000"/>
                                        <p:tgtEl>
                                          <p:spTgt spid="56"/>
                                        </p:tgtEl>
                                      </p:cBhvr>
                                    </p:animEffect>
                                    <p:anim calcmode="lin" valueType="num">
                                      <p:cBhvr>
                                        <p:cTn id="204" dur="1000" fill="hold"/>
                                        <p:tgtEl>
                                          <p:spTgt spid="56"/>
                                        </p:tgtEl>
                                        <p:attrNameLst>
                                          <p:attrName>ppt_x</p:attrName>
                                        </p:attrNameLst>
                                      </p:cBhvr>
                                      <p:tavLst>
                                        <p:tav tm="0">
                                          <p:val>
                                            <p:strVal val="#ppt_x"/>
                                          </p:val>
                                        </p:tav>
                                        <p:tav tm="100000">
                                          <p:val>
                                            <p:strVal val="#ppt_x"/>
                                          </p:val>
                                        </p:tav>
                                      </p:tavLst>
                                    </p:anim>
                                    <p:anim calcmode="lin" valueType="num">
                                      <p:cBhvr>
                                        <p:cTn id="205" dur="1000" fill="hold"/>
                                        <p:tgtEl>
                                          <p:spTgt spid="56"/>
                                        </p:tgtEl>
                                        <p:attrNameLst>
                                          <p:attrName>ppt_y</p:attrName>
                                        </p:attrNameLst>
                                      </p:cBhvr>
                                      <p:tavLst>
                                        <p:tav tm="0">
                                          <p:val>
                                            <p:strVal val="#ppt_y+.1"/>
                                          </p:val>
                                        </p:tav>
                                        <p:tav tm="100000">
                                          <p:val>
                                            <p:strVal val="#ppt_y"/>
                                          </p:val>
                                        </p:tav>
                                      </p:tavLst>
                                    </p:anim>
                                  </p:childTnLst>
                                </p:cTn>
                              </p:par>
                              <p:par>
                                <p:cTn id="206" presetID="42" presetClass="entr" presetSubtype="0" fill="hold" grpId="0" nodeType="withEffect">
                                  <p:stCondLst>
                                    <p:cond delay="0"/>
                                  </p:stCondLst>
                                  <p:childTnLst>
                                    <p:set>
                                      <p:cBhvr>
                                        <p:cTn id="207" dur="1" fill="hold">
                                          <p:stCondLst>
                                            <p:cond delay="0"/>
                                          </p:stCondLst>
                                        </p:cTn>
                                        <p:tgtEl>
                                          <p:spTgt spid="57"/>
                                        </p:tgtEl>
                                        <p:attrNameLst>
                                          <p:attrName>style.visibility</p:attrName>
                                        </p:attrNameLst>
                                      </p:cBhvr>
                                      <p:to>
                                        <p:strVal val="visible"/>
                                      </p:to>
                                    </p:set>
                                    <p:animEffect transition="in" filter="fade">
                                      <p:cBhvr>
                                        <p:cTn id="208" dur="1000"/>
                                        <p:tgtEl>
                                          <p:spTgt spid="57"/>
                                        </p:tgtEl>
                                      </p:cBhvr>
                                    </p:animEffect>
                                    <p:anim calcmode="lin" valueType="num">
                                      <p:cBhvr>
                                        <p:cTn id="209" dur="1000" fill="hold"/>
                                        <p:tgtEl>
                                          <p:spTgt spid="57"/>
                                        </p:tgtEl>
                                        <p:attrNameLst>
                                          <p:attrName>ppt_x</p:attrName>
                                        </p:attrNameLst>
                                      </p:cBhvr>
                                      <p:tavLst>
                                        <p:tav tm="0">
                                          <p:val>
                                            <p:strVal val="#ppt_x"/>
                                          </p:val>
                                        </p:tav>
                                        <p:tav tm="100000">
                                          <p:val>
                                            <p:strVal val="#ppt_x"/>
                                          </p:val>
                                        </p:tav>
                                      </p:tavLst>
                                    </p:anim>
                                    <p:anim calcmode="lin" valueType="num">
                                      <p:cBhvr>
                                        <p:cTn id="210" dur="1000" fill="hold"/>
                                        <p:tgtEl>
                                          <p:spTgt spid="57"/>
                                        </p:tgtEl>
                                        <p:attrNameLst>
                                          <p:attrName>ppt_y</p:attrName>
                                        </p:attrNameLst>
                                      </p:cBhvr>
                                      <p:tavLst>
                                        <p:tav tm="0">
                                          <p:val>
                                            <p:strVal val="#ppt_y+.1"/>
                                          </p:val>
                                        </p:tav>
                                        <p:tav tm="100000">
                                          <p:val>
                                            <p:strVal val="#ppt_y"/>
                                          </p:val>
                                        </p:tav>
                                      </p:tavLst>
                                    </p:anim>
                                  </p:childTnLst>
                                </p:cTn>
                              </p:par>
                              <p:par>
                                <p:cTn id="211" presetID="42" presetClass="entr" presetSubtype="0" fill="hold" grpId="0" nodeType="withEffect">
                                  <p:stCondLst>
                                    <p:cond delay="0"/>
                                  </p:stCondLst>
                                  <p:childTnLst>
                                    <p:set>
                                      <p:cBhvr>
                                        <p:cTn id="212" dur="1" fill="hold">
                                          <p:stCondLst>
                                            <p:cond delay="0"/>
                                          </p:stCondLst>
                                        </p:cTn>
                                        <p:tgtEl>
                                          <p:spTgt spid="58"/>
                                        </p:tgtEl>
                                        <p:attrNameLst>
                                          <p:attrName>style.visibility</p:attrName>
                                        </p:attrNameLst>
                                      </p:cBhvr>
                                      <p:to>
                                        <p:strVal val="visible"/>
                                      </p:to>
                                    </p:set>
                                    <p:animEffect transition="in" filter="fade">
                                      <p:cBhvr>
                                        <p:cTn id="213" dur="1000"/>
                                        <p:tgtEl>
                                          <p:spTgt spid="58"/>
                                        </p:tgtEl>
                                      </p:cBhvr>
                                    </p:animEffect>
                                    <p:anim calcmode="lin" valueType="num">
                                      <p:cBhvr>
                                        <p:cTn id="214" dur="1000" fill="hold"/>
                                        <p:tgtEl>
                                          <p:spTgt spid="58"/>
                                        </p:tgtEl>
                                        <p:attrNameLst>
                                          <p:attrName>ppt_x</p:attrName>
                                        </p:attrNameLst>
                                      </p:cBhvr>
                                      <p:tavLst>
                                        <p:tav tm="0">
                                          <p:val>
                                            <p:strVal val="#ppt_x"/>
                                          </p:val>
                                        </p:tav>
                                        <p:tav tm="100000">
                                          <p:val>
                                            <p:strVal val="#ppt_x"/>
                                          </p:val>
                                        </p:tav>
                                      </p:tavLst>
                                    </p:anim>
                                    <p:anim calcmode="lin" valueType="num">
                                      <p:cBhvr>
                                        <p:cTn id="215" dur="1000" fill="hold"/>
                                        <p:tgtEl>
                                          <p:spTgt spid="58"/>
                                        </p:tgtEl>
                                        <p:attrNameLst>
                                          <p:attrName>ppt_y</p:attrName>
                                        </p:attrNameLst>
                                      </p:cBhvr>
                                      <p:tavLst>
                                        <p:tav tm="0">
                                          <p:val>
                                            <p:strVal val="#ppt_y+.1"/>
                                          </p:val>
                                        </p:tav>
                                        <p:tav tm="100000">
                                          <p:val>
                                            <p:strVal val="#ppt_y"/>
                                          </p:val>
                                        </p:tav>
                                      </p:tavLst>
                                    </p:anim>
                                  </p:childTnLst>
                                </p:cTn>
                              </p:par>
                              <p:par>
                                <p:cTn id="216" presetID="42" presetClass="entr" presetSubtype="0" fill="hold" grpId="0" nodeType="withEffect">
                                  <p:stCondLst>
                                    <p:cond delay="0"/>
                                  </p:stCondLst>
                                  <p:childTnLst>
                                    <p:set>
                                      <p:cBhvr>
                                        <p:cTn id="217" dur="1" fill="hold">
                                          <p:stCondLst>
                                            <p:cond delay="0"/>
                                          </p:stCondLst>
                                        </p:cTn>
                                        <p:tgtEl>
                                          <p:spTgt spid="59"/>
                                        </p:tgtEl>
                                        <p:attrNameLst>
                                          <p:attrName>style.visibility</p:attrName>
                                        </p:attrNameLst>
                                      </p:cBhvr>
                                      <p:to>
                                        <p:strVal val="visible"/>
                                      </p:to>
                                    </p:set>
                                    <p:animEffect transition="in" filter="fade">
                                      <p:cBhvr>
                                        <p:cTn id="218" dur="1000"/>
                                        <p:tgtEl>
                                          <p:spTgt spid="59"/>
                                        </p:tgtEl>
                                      </p:cBhvr>
                                    </p:animEffect>
                                    <p:anim calcmode="lin" valueType="num">
                                      <p:cBhvr>
                                        <p:cTn id="219" dur="1000" fill="hold"/>
                                        <p:tgtEl>
                                          <p:spTgt spid="59"/>
                                        </p:tgtEl>
                                        <p:attrNameLst>
                                          <p:attrName>ppt_x</p:attrName>
                                        </p:attrNameLst>
                                      </p:cBhvr>
                                      <p:tavLst>
                                        <p:tav tm="0">
                                          <p:val>
                                            <p:strVal val="#ppt_x"/>
                                          </p:val>
                                        </p:tav>
                                        <p:tav tm="100000">
                                          <p:val>
                                            <p:strVal val="#ppt_x"/>
                                          </p:val>
                                        </p:tav>
                                      </p:tavLst>
                                    </p:anim>
                                    <p:anim calcmode="lin" valueType="num">
                                      <p:cBhvr>
                                        <p:cTn id="220" dur="1000" fill="hold"/>
                                        <p:tgtEl>
                                          <p:spTgt spid="59"/>
                                        </p:tgtEl>
                                        <p:attrNameLst>
                                          <p:attrName>ppt_y</p:attrName>
                                        </p:attrNameLst>
                                      </p:cBhvr>
                                      <p:tavLst>
                                        <p:tav tm="0">
                                          <p:val>
                                            <p:strVal val="#ppt_y+.1"/>
                                          </p:val>
                                        </p:tav>
                                        <p:tav tm="100000">
                                          <p:val>
                                            <p:strVal val="#ppt_y"/>
                                          </p:val>
                                        </p:tav>
                                      </p:tavLst>
                                    </p:anim>
                                  </p:childTnLst>
                                </p:cTn>
                              </p:par>
                              <p:par>
                                <p:cTn id="221" presetID="42" presetClass="entr" presetSubtype="0" fill="hold" grpId="0" nodeType="withEffect">
                                  <p:stCondLst>
                                    <p:cond delay="0"/>
                                  </p:stCondLst>
                                  <p:childTnLst>
                                    <p:set>
                                      <p:cBhvr>
                                        <p:cTn id="222" dur="1" fill="hold">
                                          <p:stCondLst>
                                            <p:cond delay="0"/>
                                          </p:stCondLst>
                                        </p:cTn>
                                        <p:tgtEl>
                                          <p:spTgt spid="62"/>
                                        </p:tgtEl>
                                        <p:attrNameLst>
                                          <p:attrName>style.visibility</p:attrName>
                                        </p:attrNameLst>
                                      </p:cBhvr>
                                      <p:to>
                                        <p:strVal val="visible"/>
                                      </p:to>
                                    </p:set>
                                    <p:animEffect transition="in" filter="fade">
                                      <p:cBhvr>
                                        <p:cTn id="223" dur="1000"/>
                                        <p:tgtEl>
                                          <p:spTgt spid="62"/>
                                        </p:tgtEl>
                                      </p:cBhvr>
                                    </p:animEffect>
                                    <p:anim calcmode="lin" valueType="num">
                                      <p:cBhvr>
                                        <p:cTn id="224" dur="1000" fill="hold"/>
                                        <p:tgtEl>
                                          <p:spTgt spid="62"/>
                                        </p:tgtEl>
                                        <p:attrNameLst>
                                          <p:attrName>ppt_x</p:attrName>
                                        </p:attrNameLst>
                                      </p:cBhvr>
                                      <p:tavLst>
                                        <p:tav tm="0">
                                          <p:val>
                                            <p:strVal val="#ppt_x"/>
                                          </p:val>
                                        </p:tav>
                                        <p:tav tm="100000">
                                          <p:val>
                                            <p:strVal val="#ppt_x"/>
                                          </p:val>
                                        </p:tav>
                                      </p:tavLst>
                                    </p:anim>
                                    <p:anim calcmode="lin" valueType="num">
                                      <p:cBhvr>
                                        <p:cTn id="225" dur="1000" fill="hold"/>
                                        <p:tgtEl>
                                          <p:spTgt spid="62"/>
                                        </p:tgtEl>
                                        <p:attrNameLst>
                                          <p:attrName>ppt_y</p:attrName>
                                        </p:attrNameLst>
                                      </p:cBhvr>
                                      <p:tavLst>
                                        <p:tav tm="0">
                                          <p:val>
                                            <p:strVal val="#ppt_y+.1"/>
                                          </p:val>
                                        </p:tav>
                                        <p:tav tm="100000">
                                          <p:val>
                                            <p:strVal val="#ppt_y"/>
                                          </p:val>
                                        </p:tav>
                                      </p:tavLst>
                                    </p:anim>
                                  </p:childTnLst>
                                </p:cTn>
                              </p:par>
                              <p:par>
                                <p:cTn id="226" presetID="42" presetClass="entr" presetSubtype="0" fill="hold" nodeType="withEffect">
                                  <p:stCondLst>
                                    <p:cond delay="0"/>
                                  </p:stCondLst>
                                  <p:childTnLst>
                                    <p:set>
                                      <p:cBhvr>
                                        <p:cTn id="227" dur="1" fill="hold">
                                          <p:stCondLst>
                                            <p:cond delay="0"/>
                                          </p:stCondLst>
                                        </p:cTn>
                                        <p:tgtEl>
                                          <p:spTgt spid="69"/>
                                        </p:tgtEl>
                                        <p:attrNameLst>
                                          <p:attrName>style.visibility</p:attrName>
                                        </p:attrNameLst>
                                      </p:cBhvr>
                                      <p:to>
                                        <p:strVal val="visible"/>
                                      </p:to>
                                    </p:set>
                                    <p:animEffect transition="in" filter="fade">
                                      <p:cBhvr>
                                        <p:cTn id="228" dur="1000"/>
                                        <p:tgtEl>
                                          <p:spTgt spid="69"/>
                                        </p:tgtEl>
                                      </p:cBhvr>
                                    </p:animEffect>
                                    <p:anim calcmode="lin" valueType="num">
                                      <p:cBhvr>
                                        <p:cTn id="229" dur="1000" fill="hold"/>
                                        <p:tgtEl>
                                          <p:spTgt spid="69"/>
                                        </p:tgtEl>
                                        <p:attrNameLst>
                                          <p:attrName>ppt_x</p:attrName>
                                        </p:attrNameLst>
                                      </p:cBhvr>
                                      <p:tavLst>
                                        <p:tav tm="0">
                                          <p:val>
                                            <p:strVal val="#ppt_x"/>
                                          </p:val>
                                        </p:tav>
                                        <p:tav tm="100000">
                                          <p:val>
                                            <p:strVal val="#ppt_x"/>
                                          </p:val>
                                        </p:tav>
                                      </p:tavLst>
                                    </p:anim>
                                    <p:anim calcmode="lin" valueType="num">
                                      <p:cBhvr>
                                        <p:cTn id="230" dur="1000" fill="hold"/>
                                        <p:tgtEl>
                                          <p:spTgt spid="69"/>
                                        </p:tgtEl>
                                        <p:attrNameLst>
                                          <p:attrName>ppt_y</p:attrName>
                                        </p:attrNameLst>
                                      </p:cBhvr>
                                      <p:tavLst>
                                        <p:tav tm="0">
                                          <p:val>
                                            <p:strVal val="#ppt_y+.1"/>
                                          </p:val>
                                        </p:tav>
                                        <p:tav tm="100000">
                                          <p:val>
                                            <p:strVal val="#ppt_y"/>
                                          </p:val>
                                        </p:tav>
                                      </p:tavLst>
                                    </p:anim>
                                  </p:childTnLst>
                                </p:cTn>
                              </p:par>
                              <p:par>
                                <p:cTn id="231" presetID="42" presetClass="entr" presetSubtype="0" fill="hold" grpId="0" nodeType="withEffect">
                                  <p:stCondLst>
                                    <p:cond delay="0"/>
                                  </p:stCondLst>
                                  <p:childTnLst>
                                    <p:set>
                                      <p:cBhvr>
                                        <p:cTn id="232" dur="1" fill="hold">
                                          <p:stCondLst>
                                            <p:cond delay="0"/>
                                          </p:stCondLst>
                                        </p:cTn>
                                        <p:tgtEl>
                                          <p:spTgt spid="70"/>
                                        </p:tgtEl>
                                        <p:attrNameLst>
                                          <p:attrName>style.visibility</p:attrName>
                                        </p:attrNameLst>
                                      </p:cBhvr>
                                      <p:to>
                                        <p:strVal val="visible"/>
                                      </p:to>
                                    </p:set>
                                    <p:animEffect transition="in" filter="fade">
                                      <p:cBhvr>
                                        <p:cTn id="233" dur="1000"/>
                                        <p:tgtEl>
                                          <p:spTgt spid="70"/>
                                        </p:tgtEl>
                                      </p:cBhvr>
                                    </p:animEffect>
                                    <p:anim calcmode="lin" valueType="num">
                                      <p:cBhvr>
                                        <p:cTn id="234" dur="1000" fill="hold"/>
                                        <p:tgtEl>
                                          <p:spTgt spid="70"/>
                                        </p:tgtEl>
                                        <p:attrNameLst>
                                          <p:attrName>ppt_x</p:attrName>
                                        </p:attrNameLst>
                                      </p:cBhvr>
                                      <p:tavLst>
                                        <p:tav tm="0">
                                          <p:val>
                                            <p:strVal val="#ppt_x"/>
                                          </p:val>
                                        </p:tav>
                                        <p:tav tm="100000">
                                          <p:val>
                                            <p:strVal val="#ppt_x"/>
                                          </p:val>
                                        </p:tav>
                                      </p:tavLst>
                                    </p:anim>
                                    <p:anim calcmode="lin" valueType="num">
                                      <p:cBhvr>
                                        <p:cTn id="235" dur="1000" fill="hold"/>
                                        <p:tgtEl>
                                          <p:spTgt spid="70"/>
                                        </p:tgtEl>
                                        <p:attrNameLst>
                                          <p:attrName>ppt_y</p:attrName>
                                        </p:attrNameLst>
                                      </p:cBhvr>
                                      <p:tavLst>
                                        <p:tav tm="0">
                                          <p:val>
                                            <p:strVal val="#ppt_y+.1"/>
                                          </p:val>
                                        </p:tav>
                                        <p:tav tm="100000">
                                          <p:val>
                                            <p:strVal val="#ppt_y"/>
                                          </p:val>
                                        </p:tav>
                                      </p:tavLst>
                                    </p:anim>
                                  </p:childTnLst>
                                </p:cTn>
                              </p:par>
                              <p:par>
                                <p:cTn id="236" presetID="42" presetClass="entr" presetSubtype="0" fill="hold" grpId="0" nodeType="withEffect">
                                  <p:stCondLst>
                                    <p:cond delay="0"/>
                                  </p:stCondLst>
                                  <p:childTnLst>
                                    <p:set>
                                      <p:cBhvr>
                                        <p:cTn id="237" dur="1" fill="hold">
                                          <p:stCondLst>
                                            <p:cond delay="0"/>
                                          </p:stCondLst>
                                        </p:cTn>
                                        <p:tgtEl>
                                          <p:spTgt spid="72"/>
                                        </p:tgtEl>
                                        <p:attrNameLst>
                                          <p:attrName>style.visibility</p:attrName>
                                        </p:attrNameLst>
                                      </p:cBhvr>
                                      <p:to>
                                        <p:strVal val="visible"/>
                                      </p:to>
                                    </p:set>
                                    <p:animEffect transition="in" filter="fade">
                                      <p:cBhvr>
                                        <p:cTn id="238" dur="1000"/>
                                        <p:tgtEl>
                                          <p:spTgt spid="72"/>
                                        </p:tgtEl>
                                      </p:cBhvr>
                                    </p:animEffect>
                                    <p:anim calcmode="lin" valueType="num">
                                      <p:cBhvr>
                                        <p:cTn id="239" dur="1000" fill="hold"/>
                                        <p:tgtEl>
                                          <p:spTgt spid="72"/>
                                        </p:tgtEl>
                                        <p:attrNameLst>
                                          <p:attrName>ppt_x</p:attrName>
                                        </p:attrNameLst>
                                      </p:cBhvr>
                                      <p:tavLst>
                                        <p:tav tm="0">
                                          <p:val>
                                            <p:strVal val="#ppt_x"/>
                                          </p:val>
                                        </p:tav>
                                        <p:tav tm="100000">
                                          <p:val>
                                            <p:strVal val="#ppt_x"/>
                                          </p:val>
                                        </p:tav>
                                      </p:tavLst>
                                    </p:anim>
                                    <p:anim calcmode="lin" valueType="num">
                                      <p:cBhvr>
                                        <p:cTn id="240" dur="1000" fill="hold"/>
                                        <p:tgtEl>
                                          <p:spTgt spid="72"/>
                                        </p:tgtEl>
                                        <p:attrNameLst>
                                          <p:attrName>ppt_y</p:attrName>
                                        </p:attrNameLst>
                                      </p:cBhvr>
                                      <p:tavLst>
                                        <p:tav tm="0">
                                          <p:val>
                                            <p:strVal val="#ppt_y+.1"/>
                                          </p:val>
                                        </p:tav>
                                        <p:tav tm="100000">
                                          <p:val>
                                            <p:strVal val="#ppt_y"/>
                                          </p:val>
                                        </p:tav>
                                      </p:tavLst>
                                    </p:anim>
                                  </p:childTnLst>
                                </p:cTn>
                              </p:par>
                              <p:par>
                                <p:cTn id="241" presetID="42" presetClass="entr" presetSubtype="0" fill="hold" grpId="0" nodeType="withEffect">
                                  <p:stCondLst>
                                    <p:cond delay="0"/>
                                  </p:stCondLst>
                                  <p:childTnLst>
                                    <p:set>
                                      <p:cBhvr>
                                        <p:cTn id="242" dur="1" fill="hold">
                                          <p:stCondLst>
                                            <p:cond delay="0"/>
                                          </p:stCondLst>
                                        </p:cTn>
                                        <p:tgtEl>
                                          <p:spTgt spid="73"/>
                                        </p:tgtEl>
                                        <p:attrNameLst>
                                          <p:attrName>style.visibility</p:attrName>
                                        </p:attrNameLst>
                                      </p:cBhvr>
                                      <p:to>
                                        <p:strVal val="visible"/>
                                      </p:to>
                                    </p:set>
                                    <p:animEffect transition="in" filter="fade">
                                      <p:cBhvr>
                                        <p:cTn id="243" dur="1000"/>
                                        <p:tgtEl>
                                          <p:spTgt spid="73"/>
                                        </p:tgtEl>
                                      </p:cBhvr>
                                    </p:animEffect>
                                    <p:anim calcmode="lin" valueType="num">
                                      <p:cBhvr>
                                        <p:cTn id="244" dur="1000" fill="hold"/>
                                        <p:tgtEl>
                                          <p:spTgt spid="73"/>
                                        </p:tgtEl>
                                        <p:attrNameLst>
                                          <p:attrName>ppt_x</p:attrName>
                                        </p:attrNameLst>
                                      </p:cBhvr>
                                      <p:tavLst>
                                        <p:tav tm="0">
                                          <p:val>
                                            <p:strVal val="#ppt_x"/>
                                          </p:val>
                                        </p:tav>
                                        <p:tav tm="100000">
                                          <p:val>
                                            <p:strVal val="#ppt_x"/>
                                          </p:val>
                                        </p:tav>
                                      </p:tavLst>
                                    </p:anim>
                                    <p:anim calcmode="lin" valueType="num">
                                      <p:cBhvr>
                                        <p:cTn id="245" dur="1000" fill="hold"/>
                                        <p:tgtEl>
                                          <p:spTgt spid="73"/>
                                        </p:tgtEl>
                                        <p:attrNameLst>
                                          <p:attrName>ppt_y</p:attrName>
                                        </p:attrNameLst>
                                      </p:cBhvr>
                                      <p:tavLst>
                                        <p:tav tm="0">
                                          <p:val>
                                            <p:strVal val="#ppt_y+.1"/>
                                          </p:val>
                                        </p:tav>
                                        <p:tav tm="100000">
                                          <p:val>
                                            <p:strVal val="#ppt_y"/>
                                          </p:val>
                                        </p:tav>
                                      </p:tavLst>
                                    </p:anim>
                                  </p:childTnLst>
                                </p:cTn>
                              </p:par>
                              <p:par>
                                <p:cTn id="246" presetID="42" presetClass="entr" presetSubtype="0" fill="hold" nodeType="withEffect">
                                  <p:stCondLst>
                                    <p:cond delay="0"/>
                                  </p:stCondLst>
                                  <p:childTnLst>
                                    <p:set>
                                      <p:cBhvr>
                                        <p:cTn id="247" dur="1" fill="hold">
                                          <p:stCondLst>
                                            <p:cond delay="0"/>
                                          </p:stCondLst>
                                        </p:cTn>
                                        <p:tgtEl>
                                          <p:spTgt spid="74"/>
                                        </p:tgtEl>
                                        <p:attrNameLst>
                                          <p:attrName>style.visibility</p:attrName>
                                        </p:attrNameLst>
                                      </p:cBhvr>
                                      <p:to>
                                        <p:strVal val="visible"/>
                                      </p:to>
                                    </p:set>
                                    <p:animEffect transition="in" filter="fade">
                                      <p:cBhvr>
                                        <p:cTn id="248" dur="1000"/>
                                        <p:tgtEl>
                                          <p:spTgt spid="74"/>
                                        </p:tgtEl>
                                      </p:cBhvr>
                                    </p:animEffect>
                                    <p:anim calcmode="lin" valueType="num">
                                      <p:cBhvr>
                                        <p:cTn id="249" dur="1000" fill="hold"/>
                                        <p:tgtEl>
                                          <p:spTgt spid="74"/>
                                        </p:tgtEl>
                                        <p:attrNameLst>
                                          <p:attrName>ppt_x</p:attrName>
                                        </p:attrNameLst>
                                      </p:cBhvr>
                                      <p:tavLst>
                                        <p:tav tm="0">
                                          <p:val>
                                            <p:strVal val="#ppt_x"/>
                                          </p:val>
                                        </p:tav>
                                        <p:tav tm="100000">
                                          <p:val>
                                            <p:strVal val="#ppt_x"/>
                                          </p:val>
                                        </p:tav>
                                      </p:tavLst>
                                    </p:anim>
                                    <p:anim calcmode="lin" valueType="num">
                                      <p:cBhvr>
                                        <p:cTn id="250" dur="1000" fill="hold"/>
                                        <p:tgtEl>
                                          <p:spTgt spid="74"/>
                                        </p:tgtEl>
                                        <p:attrNameLst>
                                          <p:attrName>ppt_y</p:attrName>
                                        </p:attrNameLst>
                                      </p:cBhvr>
                                      <p:tavLst>
                                        <p:tav tm="0">
                                          <p:val>
                                            <p:strVal val="#ppt_y+.1"/>
                                          </p:val>
                                        </p:tav>
                                        <p:tav tm="100000">
                                          <p:val>
                                            <p:strVal val="#ppt_y"/>
                                          </p:val>
                                        </p:tav>
                                      </p:tavLst>
                                    </p:anim>
                                  </p:childTnLst>
                                </p:cTn>
                              </p:par>
                              <p:par>
                                <p:cTn id="251" presetID="42" presetClass="entr" presetSubtype="0" fill="hold" nodeType="withEffect">
                                  <p:stCondLst>
                                    <p:cond delay="0"/>
                                  </p:stCondLst>
                                  <p:childTnLst>
                                    <p:set>
                                      <p:cBhvr>
                                        <p:cTn id="252" dur="1" fill="hold">
                                          <p:stCondLst>
                                            <p:cond delay="0"/>
                                          </p:stCondLst>
                                        </p:cTn>
                                        <p:tgtEl>
                                          <p:spTgt spid="75"/>
                                        </p:tgtEl>
                                        <p:attrNameLst>
                                          <p:attrName>style.visibility</p:attrName>
                                        </p:attrNameLst>
                                      </p:cBhvr>
                                      <p:to>
                                        <p:strVal val="visible"/>
                                      </p:to>
                                    </p:set>
                                    <p:animEffect transition="in" filter="fade">
                                      <p:cBhvr>
                                        <p:cTn id="253" dur="1000"/>
                                        <p:tgtEl>
                                          <p:spTgt spid="75"/>
                                        </p:tgtEl>
                                      </p:cBhvr>
                                    </p:animEffect>
                                    <p:anim calcmode="lin" valueType="num">
                                      <p:cBhvr>
                                        <p:cTn id="254" dur="1000" fill="hold"/>
                                        <p:tgtEl>
                                          <p:spTgt spid="75"/>
                                        </p:tgtEl>
                                        <p:attrNameLst>
                                          <p:attrName>ppt_x</p:attrName>
                                        </p:attrNameLst>
                                      </p:cBhvr>
                                      <p:tavLst>
                                        <p:tav tm="0">
                                          <p:val>
                                            <p:strVal val="#ppt_x"/>
                                          </p:val>
                                        </p:tav>
                                        <p:tav tm="100000">
                                          <p:val>
                                            <p:strVal val="#ppt_x"/>
                                          </p:val>
                                        </p:tav>
                                      </p:tavLst>
                                    </p:anim>
                                    <p:anim calcmode="lin" valueType="num">
                                      <p:cBhvr>
                                        <p:cTn id="255" dur="1000" fill="hold"/>
                                        <p:tgtEl>
                                          <p:spTgt spid="75"/>
                                        </p:tgtEl>
                                        <p:attrNameLst>
                                          <p:attrName>ppt_y</p:attrName>
                                        </p:attrNameLst>
                                      </p:cBhvr>
                                      <p:tavLst>
                                        <p:tav tm="0">
                                          <p:val>
                                            <p:strVal val="#ppt_y+.1"/>
                                          </p:val>
                                        </p:tav>
                                        <p:tav tm="100000">
                                          <p:val>
                                            <p:strVal val="#ppt_y"/>
                                          </p:val>
                                        </p:tav>
                                      </p:tavLst>
                                    </p:anim>
                                  </p:childTnLst>
                                </p:cTn>
                              </p:par>
                              <p:par>
                                <p:cTn id="256" presetID="42" presetClass="entr" presetSubtype="0" fill="hold" nodeType="withEffect">
                                  <p:stCondLst>
                                    <p:cond delay="0"/>
                                  </p:stCondLst>
                                  <p:childTnLst>
                                    <p:set>
                                      <p:cBhvr>
                                        <p:cTn id="257" dur="1" fill="hold">
                                          <p:stCondLst>
                                            <p:cond delay="0"/>
                                          </p:stCondLst>
                                        </p:cTn>
                                        <p:tgtEl>
                                          <p:spTgt spid="79"/>
                                        </p:tgtEl>
                                        <p:attrNameLst>
                                          <p:attrName>style.visibility</p:attrName>
                                        </p:attrNameLst>
                                      </p:cBhvr>
                                      <p:to>
                                        <p:strVal val="visible"/>
                                      </p:to>
                                    </p:set>
                                    <p:animEffect transition="in" filter="fade">
                                      <p:cBhvr>
                                        <p:cTn id="258" dur="1000"/>
                                        <p:tgtEl>
                                          <p:spTgt spid="79"/>
                                        </p:tgtEl>
                                      </p:cBhvr>
                                    </p:animEffect>
                                    <p:anim calcmode="lin" valueType="num">
                                      <p:cBhvr>
                                        <p:cTn id="259" dur="1000" fill="hold"/>
                                        <p:tgtEl>
                                          <p:spTgt spid="79"/>
                                        </p:tgtEl>
                                        <p:attrNameLst>
                                          <p:attrName>ppt_x</p:attrName>
                                        </p:attrNameLst>
                                      </p:cBhvr>
                                      <p:tavLst>
                                        <p:tav tm="0">
                                          <p:val>
                                            <p:strVal val="#ppt_x"/>
                                          </p:val>
                                        </p:tav>
                                        <p:tav tm="100000">
                                          <p:val>
                                            <p:strVal val="#ppt_x"/>
                                          </p:val>
                                        </p:tav>
                                      </p:tavLst>
                                    </p:anim>
                                    <p:anim calcmode="lin" valueType="num">
                                      <p:cBhvr>
                                        <p:cTn id="260" dur="1000" fill="hold"/>
                                        <p:tgtEl>
                                          <p:spTgt spid="79"/>
                                        </p:tgtEl>
                                        <p:attrNameLst>
                                          <p:attrName>ppt_y</p:attrName>
                                        </p:attrNameLst>
                                      </p:cBhvr>
                                      <p:tavLst>
                                        <p:tav tm="0">
                                          <p:val>
                                            <p:strVal val="#ppt_y+.1"/>
                                          </p:val>
                                        </p:tav>
                                        <p:tav tm="100000">
                                          <p:val>
                                            <p:strVal val="#ppt_y"/>
                                          </p:val>
                                        </p:tav>
                                      </p:tavLst>
                                    </p:anim>
                                  </p:childTnLst>
                                </p:cTn>
                              </p:par>
                              <p:par>
                                <p:cTn id="261" presetID="42" presetClass="entr" presetSubtype="0" fill="hold" grpId="0" nodeType="withEffect">
                                  <p:stCondLst>
                                    <p:cond delay="0"/>
                                  </p:stCondLst>
                                  <p:childTnLst>
                                    <p:set>
                                      <p:cBhvr>
                                        <p:cTn id="262" dur="1" fill="hold">
                                          <p:stCondLst>
                                            <p:cond delay="0"/>
                                          </p:stCondLst>
                                        </p:cTn>
                                        <p:tgtEl>
                                          <p:spTgt spid="80"/>
                                        </p:tgtEl>
                                        <p:attrNameLst>
                                          <p:attrName>style.visibility</p:attrName>
                                        </p:attrNameLst>
                                      </p:cBhvr>
                                      <p:to>
                                        <p:strVal val="visible"/>
                                      </p:to>
                                    </p:set>
                                    <p:animEffect transition="in" filter="fade">
                                      <p:cBhvr>
                                        <p:cTn id="263" dur="1000"/>
                                        <p:tgtEl>
                                          <p:spTgt spid="80"/>
                                        </p:tgtEl>
                                      </p:cBhvr>
                                    </p:animEffect>
                                    <p:anim calcmode="lin" valueType="num">
                                      <p:cBhvr>
                                        <p:cTn id="264" dur="1000" fill="hold"/>
                                        <p:tgtEl>
                                          <p:spTgt spid="80"/>
                                        </p:tgtEl>
                                        <p:attrNameLst>
                                          <p:attrName>ppt_x</p:attrName>
                                        </p:attrNameLst>
                                      </p:cBhvr>
                                      <p:tavLst>
                                        <p:tav tm="0">
                                          <p:val>
                                            <p:strVal val="#ppt_x"/>
                                          </p:val>
                                        </p:tav>
                                        <p:tav tm="100000">
                                          <p:val>
                                            <p:strVal val="#ppt_x"/>
                                          </p:val>
                                        </p:tav>
                                      </p:tavLst>
                                    </p:anim>
                                    <p:anim calcmode="lin" valueType="num">
                                      <p:cBhvr>
                                        <p:cTn id="265" dur="1000" fill="hold"/>
                                        <p:tgtEl>
                                          <p:spTgt spid="80"/>
                                        </p:tgtEl>
                                        <p:attrNameLst>
                                          <p:attrName>ppt_y</p:attrName>
                                        </p:attrNameLst>
                                      </p:cBhvr>
                                      <p:tavLst>
                                        <p:tav tm="0">
                                          <p:val>
                                            <p:strVal val="#ppt_y+.1"/>
                                          </p:val>
                                        </p:tav>
                                        <p:tav tm="100000">
                                          <p:val>
                                            <p:strVal val="#ppt_y"/>
                                          </p:val>
                                        </p:tav>
                                      </p:tavLst>
                                    </p:anim>
                                  </p:childTnLst>
                                </p:cTn>
                              </p:par>
                              <p:par>
                                <p:cTn id="266" presetID="42" presetClass="entr" presetSubtype="0" fill="hold" grpId="0" nodeType="withEffect">
                                  <p:stCondLst>
                                    <p:cond delay="0"/>
                                  </p:stCondLst>
                                  <p:childTnLst>
                                    <p:set>
                                      <p:cBhvr>
                                        <p:cTn id="267" dur="1" fill="hold">
                                          <p:stCondLst>
                                            <p:cond delay="0"/>
                                          </p:stCondLst>
                                        </p:cTn>
                                        <p:tgtEl>
                                          <p:spTgt spid="82"/>
                                        </p:tgtEl>
                                        <p:attrNameLst>
                                          <p:attrName>style.visibility</p:attrName>
                                        </p:attrNameLst>
                                      </p:cBhvr>
                                      <p:to>
                                        <p:strVal val="visible"/>
                                      </p:to>
                                    </p:set>
                                    <p:animEffect transition="in" filter="fade">
                                      <p:cBhvr>
                                        <p:cTn id="268" dur="1000"/>
                                        <p:tgtEl>
                                          <p:spTgt spid="82"/>
                                        </p:tgtEl>
                                      </p:cBhvr>
                                    </p:animEffect>
                                    <p:anim calcmode="lin" valueType="num">
                                      <p:cBhvr>
                                        <p:cTn id="269" dur="1000" fill="hold"/>
                                        <p:tgtEl>
                                          <p:spTgt spid="82"/>
                                        </p:tgtEl>
                                        <p:attrNameLst>
                                          <p:attrName>ppt_x</p:attrName>
                                        </p:attrNameLst>
                                      </p:cBhvr>
                                      <p:tavLst>
                                        <p:tav tm="0">
                                          <p:val>
                                            <p:strVal val="#ppt_x"/>
                                          </p:val>
                                        </p:tav>
                                        <p:tav tm="100000">
                                          <p:val>
                                            <p:strVal val="#ppt_x"/>
                                          </p:val>
                                        </p:tav>
                                      </p:tavLst>
                                    </p:anim>
                                    <p:anim calcmode="lin" valueType="num">
                                      <p:cBhvr>
                                        <p:cTn id="270"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5" grpId="0"/>
      <p:bldP spid="10" grpId="0"/>
      <p:bldP spid="14" grpId="0" animBg="1"/>
      <p:bldP spid="15" grpId="0" animBg="1"/>
      <p:bldP spid="16" grpId="0" animBg="1"/>
      <p:bldP spid="18" grpId="0" animBg="1"/>
      <p:bldP spid="21" grpId="0" animBg="1"/>
      <p:bldP spid="22" grpId="0" animBg="1"/>
      <p:bldP spid="23" grpId="0" animBg="1"/>
      <p:bldP spid="24" grpId="0" animBg="1"/>
      <p:bldP spid="25" grpId="0" animBg="1"/>
      <p:bldP spid="26" grpId="0" animBg="1"/>
      <p:bldP spid="27" grpId="0" animBg="1"/>
      <p:bldP spid="28" grpId="0" animBg="1"/>
      <p:bldP spid="33" grpId="0" animBg="1"/>
      <p:bldP spid="34" grpId="0" animBg="1"/>
      <p:bldP spid="35" grpId="0" animBg="1"/>
      <p:bldP spid="36" grpId="0" animBg="1"/>
      <p:bldP spid="37" grpId="0" animBg="1"/>
      <p:bldP spid="38" grpId="0" animBg="1"/>
      <p:bldP spid="39" grpId="0" animBg="1"/>
      <p:bldP spid="42" grpId="0"/>
      <p:bldP spid="43" grpId="0"/>
      <p:bldP spid="44" grpId="0"/>
      <p:bldP spid="45" grpId="0"/>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2" grpId="0" animBg="1"/>
      <p:bldP spid="70" grpId="0"/>
      <p:bldP spid="72" grpId="0" animBg="1"/>
      <p:bldP spid="73" grpId="0" animBg="1"/>
      <p:bldP spid="80" grpId="0"/>
      <p:bldP spid="82" grpId="0"/>
      <p:bldP spid="84" grpId="0"/>
      <p:bldP spid="8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png"/>
          <p:cNvPicPr>
            <a:picLocks noChangeAspect="1"/>
          </p:cNvPicPr>
          <p:nvPr/>
        </p:nvPicPr>
        <p:blipFill>
          <a:blip r:embed="rId2"/>
          <a:stretch>
            <a:fillRect/>
          </a:stretch>
        </p:blipFill>
        <p:spPr>
          <a:xfrm>
            <a:off x="0" y="0"/>
            <a:ext cx="12192000" cy="6858000"/>
          </a:xfrm>
          <a:prstGeom prst="rect">
            <a:avLst/>
          </a:prstGeom>
        </p:spPr>
      </p:pic>
      <p:sp>
        <p:nvSpPr>
          <p:cNvPr id="3" name="矩形 2"/>
          <p:cNvSpPr/>
          <p:nvPr/>
        </p:nvSpPr>
        <p:spPr>
          <a:xfrm>
            <a:off x="0" y="1"/>
            <a:ext cx="12192000" cy="6429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6" name="文本框 5"/>
          <p:cNvSpPr txBox="1"/>
          <p:nvPr/>
        </p:nvSpPr>
        <p:spPr>
          <a:xfrm>
            <a:off x="198408" y="903639"/>
            <a:ext cx="11507637" cy="2123658"/>
          </a:xfrm>
          <a:prstGeom prst="rect">
            <a:avLst/>
          </a:prstGeom>
          <a:noFill/>
        </p:spPr>
        <p:txBody>
          <a:bodyPr wrap="square" rtlCol="0">
            <a:spAutoFit/>
          </a:bodyPr>
          <a:lstStyle/>
          <a:p>
            <a:r>
              <a:rPr lang="en-US" altLang="zh-CN" sz="2400" b="1" dirty="0" smtClean="0"/>
              <a:t>How CNN calculate the similarity score</a:t>
            </a:r>
            <a:endParaRPr lang="en-US" altLang="zh-CN" sz="2400" b="1" dirty="0" smtClean="0"/>
          </a:p>
          <a:p>
            <a:endParaRPr lang="en-US" altLang="zh-CN" dirty="0"/>
          </a:p>
          <a:p>
            <a:r>
              <a:rPr lang="en-US" altLang="zh-CN" dirty="0" smtClean="0"/>
              <a:t>Middlebury training datasets provides accurate ground truth for disparities</a:t>
            </a:r>
            <a:endParaRPr lang="en-US" altLang="zh-CN" dirty="0"/>
          </a:p>
          <a:p>
            <a:r>
              <a:rPr lang="en-US" altLang="zh-CN" dirty="0" smtClean="0"/>
              <a:t>According to accurate disparity, extract correct matching points with their neighboring image patches. They are positive samples.</a:t>
            </a:r>
          </a:p>
          <a:p>
            <a:r>
              <a:rPr lang="en-US" altLang="zh-CN" dirty="0" smtClean="0"/>
              <a:t>According to false disparity, extract </a:t>
            </a:r>
            <a:r>
              <a:rPr lang="en-US" altLang="zh-CN" dirty="0" err="1" smtClean="0"/>
              <a:t>worng</a:t>
            </a:r>
            <a:r>
              <a:rPr lang="en-US" altLang="zh-CN" dirty="0" smtClean="0"/>
              <a:t> matching points with their neighboring image patches. They are negative samples.</a:t>
            </a:r>
            <a:endParaRPr lang="en-US" altLang="zh-CN" dirty="0" smtClean="0"/>
          </a:p>
        </p:txBody>
      </p:sp>
      <mc:AlternateContent xmlns:mc="http://schemas.openxmlformats.org/markup-compatibility/2006">
        <mc:Choice xmlns:a14="http://schemas.microsoft.com/office/drawing/2010/main" Requires="a14">
          <p:sp>
            <p:nvSpPr>
              <p:cNvPr id="8" name="文本框 7"/>
              <p:cNvSpPr txBox="1"/>
              <p:nvPr/>
            </p:nvSpPr>
            <p:spPr>
              <a:xfrm>
                <a:off x="198408" y="3144328"/>
                <a:ext cx="11050437" cy="2900218"/>
              </a:xfrm>
              <a:prstGeom prst="rect">
                <a:avLst/>
              </a:prstGeom>
              <a:noFill/>
            </p:spPr>
            <p:txBody>
              <a:bodyPr wrap="square" rtlCol="0">
                <a:spAutoFit/>
              </a:bodyPr>
              <a:lstStyle/>
              <a:p>
                <a:r>
                  <a:rPr lang="en-US" altLang="zh-CN" dirty="0" smtClean="0"/>
                  <a:t>Postive Sample             CNN           Similarity Score </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𝑆</m:t>
                        </m:r>
                      </m:e>
                      <m:sub>
                        <m:r>
                          <a:rPr lang="en-US" altLang="zh-CN" b="0" i="1" dirty="0" smtClean="0">
                            <a:latin typeface="Cambria Math" panose="02040503050406030204" pitchFamily="18" charset="0"/>
                          </a:rPr>
                          <m:t>+</m:t>
                        </m:r>
                      </m:sub>
                    </m:sSub>
                  </m:oMath>
                </a14:m>
                <a:endParaRPr lang="en-US" altLang="zh-CN" dirty="0" smtClean="0"/>
              </a:p>
              <a:p>
                <a:r>
                  <a:rPr lang="en-US" altLang="zh-CN" dirty="0" smtClean="0"/>
                  <a:t>Negative Sample</a:t>
                </a:r>
                <a:r>
                  <a:rPr lang="zh-CN" altLang="en-US" dirty="0" smtClean="0"/>
                  <a:t>            </a:t>
                </a:r>
                <a:r>
                  <a:rPr lang="en-US" altLang="zh-CN" dirty="0" smtClean="0"/>
                  <a:t>CNN</a:t>
                </a:r>
                <a:r>
                  <a:rPr lang="zh-CN" altLang="en-US" dirty="0" smtClean="0"/>
                  <a:t>         </a:t>
                </a:r>
                <a:r>
                  <a:rPr lang="en-US" altLang="zh-CN" dirty="0" smtClean="0"/>
                  <a:t>Similarity Score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m:t>
                        </m:r>
                      </m:sub>
                    </m:sSub>
                  </m:oMath>
                </a14:m>
                <a:endParaRPr lang="en-US" altLang="zh-CN" baseline="-25000" dirty="0" smtClean="0"/>
              </a:p>
              <a:p>
                <a:endParaRPr lang="en-US" altLang="zh-CN" baseline="-25000" dirty="0"/>
              </a:p>
              <a:p>
                <a:r>
                  <a:rPr lang="en-US" altLang="zh-CN" dirty="0" smtClean="0"/>
                  <a:t>Construct Error Function: H</a:t>
                </a:r>
                <a:r>
                  <a:rPr lang="en-US" altLang="zh-CN" dirty="0"/>
                  <a:t>= max(0, M+ S</a:t>
                </a:r>
                <a:r>
                  <a:rPr lang="en-US" altLang="zh-CN" baseline="-25000" dirty="0"/>
                  <a:t>-</a:t>
                </a:r>
                <a:r>
                  <a:rPr lang="en-US" altLang="zh-CN" dirty="0"/>
                  <a:t>-S</a:t>
                </a:r>
                <a:r>
                  <a:rPr lang="en-US" altLang="zh-CN" baseline="-25000" dirty="0" smtClean="0"/>
                  <a:t>+</a:t>
                </a:r>
                <a:r>
                  <a:rPr lang="en-US" altLang="zh-CN" dirty="0" smtClean="0"/>
                  <a:t>)</a:t>
                </a:r>
                <a:r>
                  <a:rPr lang="zh-CN" altLang="en-US" dirty="0" smtClean="0"/>
                  <a:t>，</a:t>
                </a:r>
                <a:endParaRPr lang="en-US" altLang="zh-CN" dirty="0" smtClean="0"/>
              </a:p>
              <a:p>
                <a:endParaRPr lang="en-US" altLang="zh-CN" dirty="0" smtClean="0"/>
              </a:p>
              <a:p>
                <a:r>
                  <a:rPr lang="en-US" altLang="zh-CN" dirty="0" smtClean="0"/>
                  <a:t>     </a:t>
                </a:r>
                <a:r>
                  <a:rPr lang="en-US" altLang="zh-CN" dirty="0" smtClean="0"/>
                  <a:t>When </a:t>
                </a:r>
                <a:r>
                  <a:rPr lang="en-US" altLang="zh-CN" dirty="0" smtClean="0"/>
                  <a:t>H&gt;0</a:t>
                </a:r>
                <a:r>
                  <a:rPr lang="zh-CN" altLang="zh-CN" dirty="0" smtClean="0"/>
                  <a:t>，</a:t>
                </a:r>
                <a:r>
                  <a:rPr lang="en-US" altLang="zh-CN" dirty="0" smtClean="0"/>
                  <a:t>indicates S</a:t>
                </a:r>
                <a:r>
                  <a:rPr lang="en-US" altLang="zh-CN" baseline="-25000" dirty="0"/>
                  <a:t>+</a:t>
                </a:r>
                <a:r>
                  <a:rPr lang="en-US" altLang="zh-CN" dirty="0"/>
                  <a:t>&lt;S</a:t>
                </a:r>
                <a:r>
                  <a:rPr lang="en-US" altLang="zh-CN" baseline="-25000" dirty="0"/>
                  <a:t>-</a:t>
                </a:r>
                <a:r>
                  <a:rPr lang="en-US" altLang="zh-CN" dirty="0"/>
                  <a:t>+M</a:t>
                </a:r>
                <a:r>
                  <a:rPr lang="zh-CN" altLang="zh-CN" dirty="0" smtClean="0"/>
                  <a:t>，</a:t>
                </a:r>
                <a:r>
                  <a:rPr lang="en-US" altLang="zh-CN" dirty="0" smtClean="0"/>
                  <a:t>it is not what we want</a:t>
                </a:r>
                <a:endParaRPr lang="zh-CN" altLang="zh-CN" dirty="0"/>
              </a:p>
              <a:p>
                <a:r>
                  <a:rPr lang="en-US" altLang="zh-CN" dirty="0" smtClean="0"/>
                  <a:t>     </a:t>
                </a:r>
                <a:r>
                  <a:rPr lang="en-US" altLang="zh-CN" dirty="0" smtClean="0"/>
                  <a:t>When H=0</a:t>
                </a:r>
                <a:r>
                  <a:rPr lang="zh-CN" altLang="zh-CN" dirty="0" smtClean="0"/>
                  <a:t>，</a:t>
                </a:r>
                <a:r>
                  <a:rPr lang="en-US" altLang="zh-CN" dirty="0" smtClean="0"/>
                  <a:t>indicates S</a:t>
                </a:r>
                <a:r>
                  <a:rPr lang="en-US" altLang="zh-CN" baseline="-25000" dirty="0"/>
                  <a:t>+</a:t>
                </a:r>
                <a:r>
                  <a:rPr lang="en-US" altLang="zh-CN" dirty="0"/>
                  <a:t>&gt;S</a:t>
                </a:r>
                <a:r>
                  <a:rPr lang="en-US" altLang="zh-CN" baseline="-25000" dirty="0"/>
                  <a:t>-</a:t>
                </a:r>
                <a:r>
                  <a:rPr lang="en-US" altLang="zh-CN" dirty="0"/>
                  <a:t>+M</a:t>
                </a:r>
                <a:r>
                  <a:rPr lang="zh-CN" altLang="zh-CN" dirty="0" smtClean="0"/>
                  <a:t>，</a:t>
                </a:r>
                <a:r>
                  <a:rPr lang="en-US" altLang="zh-CN" dirty="0" smtClean="0"/>
                  <a:t>that’s what we want</a:t>
                </a:r>
                <a:endParaRPr lang="en-US" altLang="zh-CN" dirty="0" smtClean="0"/>
              </a:p>
              <a:p>
                <a:endParaRPr lang="en-US" altLang="zh-CN" dirty="0"/>
              </a:p>
              <a:p>
                <a:r>
                  <a:rPr lang="en-US" altLang="zh-CN" dirty="0" smtClean="0"/>
                  <a:t>When H</a:t>
                </a:r>
                <a:r>
                  <a:rPr lang="en-US" altLang="zh-CN" dirty="0"/>
                  <a:t> </a:t>
                </a:r>
                <a:r>
                  <a:rPr lang="en-US" altLang="zh-CN" dirty="0" smtClean="0"/>
                  <a:t>are close to </a:t>
                </a:r>
                <a:r>
                  <a:rPr lang="en-US" altLang="zh-CN" dirty="0" smtClean="0"/>
                  <a:t>0</a:t>
                </a:r>
                <a:r>
                  <a:rPr lang="zh-CN" altLang="zh-CN" dirty="0" smtClean="0"/>
                  <a:t>，</a:t>
                </a:r>
                <a:r>
                  <a:rPr lang="en-US" altLang="zh-CN" dirty="0" smtClean="0"/>
                  <a:t>it indicates the CNN is more accurate on the similarity score,  based on H’s derivative using</a:t>
                </a:r>
                <a:r>
                  <a:rPr lang="en-US" altLang="zh-CN" dirty="0"/>
                  <a:t> b</a:t>
                </a:r>
                <a:r>
                  <a:rPr lang="en-US" altLang="zh-CN" dirty="0" smtClean="0"/>
                  <a:t>ackpropagation </a:t>
                </a:r>
                <a14:m>
                  <m:oMath xmlns:m="http://schemas.openxmlformats.org/officeDocument/2006/math">
                    <m:r>
                      <m:rPr>
                        <m:sty m:val="p"/>
                      </m:rPr>
                      <a:rPr lang="en-US" altLang="zh-CN">
                        <a:latin typeface="Cambria Math" panose="02040503050406030204" pitchFamily="18" charset="0"/>
                      </a:rPr>
                      <m:t>W</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0</m:t>
                        </m:r>
                      </m:sub>
                    </m:sSub>
                    <m:r>
                      <a:rPr lang="en-US" altLang="zh-CN" i="1">
                        <a:latin typeface="Cambria Math" panose="02040503050406030204" pitchFamily="18" charset="0"/>
                      </a:rPr>
                      <m:t>−</m:t>
                    </m:r>
                    <m:r>
                      <m:rPr>
                        <m:sty m:val="p"/>
                      </m:rPr>
                      <a:rPr lang="en-US" altLang="zh-CN">
                        <a:latin typeface="Cambria Math" panose="02040503050406030204" pitchFamily="18" charset="0"/>
                      </a:rPr>
                      <m:t>L</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b="0" i="1" smtClean="0">
                            <a:latin typeface="Cambria Math" panose="02040503050406030204" pitchFamily="18" charset="0"/>
                          </a:rPr>
                          <m:t>𝐻</m:t>
                        </m:r>
                      </m:num>
                      <m:den>
                        <m:r>
                          <a:rPr lang="en-US" altLang="zh-CN" i="1">
                            <a:latin typeface="Cambria Math" panose="02040503050406030204" pitchFamily="18" charset="0"/>
                          </a:rPr>
                          <m:t>𝜕</m:t>
                        </m:r>
                        <m:r>
                          <a:rPr lang="en-US" altLang="zh-CN" i="1">
                            <a:latin typeface="Cambria Math" panose="02040503050406030204" pitchFamily="18" charset="0"/>
                          </a:rPr>
                          <m:t>𝑊</m:t>
                        </m:r>
                      </m:den>
                    </m:f>
                  </m:oMath>
                </a14:m>
                <a:r>
                  <a:rPr lang="zh-CN" altLang="zh-CN" dirty="0" smtClean="0"/>
                  <a:t>，</a:t>
                </a:r>
                <a:r>
                  <a:rPr lang="en-US" altLang="zh-CN" dirty="0" smtClean="0"/>
                  <a:t>update the weights of CNN.</a:t>
                </a:r>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198408" y="3144328"/>
                <a:ext cx="11050437" cy="2900218"/>
              </a:xfrm>
              <a:prstGeom prst="rect">
                <a:avLst/>
              </a:prstGeom>
              <a:blipFill rotWithShape="0">
                <a:blip r:embed="rId3"/>
                <a:stretch>
                  <a:fillRect l="-497" t="-1261" b="-420"/>
                </a:stretch>
              </a:blipFill>
            </p:spPr>
            <p:txBody>
              <a:bodyPr/>
              <a:lstStyle/>
              <a:p>
                <a:r>
                  <a:rPr lang="zh-CN" altLang="en-US">
                    <a:noFill/>
                  </a:rPr>
                  <a:t> </a:t>
                </a:r>
              </a:p>
            </p:txBody>
          </p:sp>
        </mc:Fallback>
      </mc:AlternateContent>
      <p:cxnSp>
        <p:nvCxnSpPr>
          <p:cNvPr id="10" name="直接箭头连接符 9"/>
          <p:cNvCxnSpPr/>
          <p:nvPr/>
        </p:nvCxnSpPr>
        <p:spPr>
          <a:xfrm>
            <a:off x="1773120" y="3354457"/>
            <a:ext cx="50895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直接箭头连接符 11"/>
          <p:cNvCxnSpPr/>
          <p:nvPr/>
        </p:nvCxnSpPr>
        <p:spPr>
          <a:xfrm>
            <a:off x="2861094" y="3354457"/>
            <a:ext cx="43132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a:xfrm>
            <a:off x="1920815" y="3646195"/>
            <a:ext cx="50895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直接箭头连接符 13"/>
          <p:cNvCxnSpPr/>
          <p:nvPr/>
        </p:nvCxnSpPr>
        <p:spPr>
          <a:xfrm>
            <a:off x="2936849" y="3646195"/>
            <a:ext cx="43132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矩形 10"/>
          <p:cNvSpPr/>
          <p:nvPr/>
        </p:nvSpPr>
        <p:spPr>
          <a:xfrm>
            <a:off x="-381046" y="60722"/>
            <a:ext cx="12035489" cy="461665"/>
          </a:xfrm>
          <a:prstGeom prst="rect">
            <a:avLst/>
          </a:prstGeom>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 Stereo Matching Based on Convolutional neural network</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3944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png"/>
          <p:cNvPicPr>
            <a:picLocks noChangeAspect="1"/>
          </p:cNvPicPr>
          <p:nvPr/>
        </p:nvPicPr>
        <p:blipFill>
          <a:blip r:embed="rId2"/>
          <a:stretch>
            <a:fillRect/>
          </a:stretch>
        </p:blipFill>
        <p:spPr>
          <a:xfrm>
            <a:off x="0" y="1"/>
            <a:ext cx="12192000" cy="6858000"/>
          </a:xfrm>
          <a:prstGeom prst="rect">
            <a:avLst/>
          </a:prstGeom>
        </p:spPr>
      </p:pic>
      <p:sp>
        <p:nvSpPr>
          <p:cNvPr id="3" name="矩形 2"/>
          <p:cNvSpPr/>
          <p:nvPr/>
        </p:nvSpPr>
        <p:spPr>
          <a:xfrm>
            <a:off x="0" y="1"/>
            <a:ext cx="12192000" cy="6429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5" name="文本框 4"/>
          <p:cNvSpPr txBox="1"/>
          <p:nvPr/>
        </p:nvSpPr>
        <p:spPr>
          <a:xfrm>
            <a:off x="267419" y="923026"/>
            <a:ext cx="8376249" cy="461665"/>
          </a:xfrm>
          <a:prstGeom prst="rect">
            <a:avLst/>
          </a:prstGeom>
          <a:noFill/>
        </p:spPr>
        <p:txBody>
          <a:bodyPr wrap="square" rtlCol="0">
            <a:spAutoFit/>
          </a:bodyPr>
          <a:lstStyle/>
          <a:p>
            <a:r>
              <a:rPr lang="en-US" altLang="zh-CN" sz="2400" b="1" dirty="0" smtClean="0"/>
              <a:t>Training Convolution Neural Network</a:t>
            </a:r>
            <a:endParaRPr lang="zh-CN" altLang="en-US" sz="2400" b="1" dirty="0"/>
          </a:p>
        </p:txBody>
      </p:sp>
      <p:sp>
        <p:nvSpPr>
          <p:cNvPr id="9" name="文本框 8"/>
          <p:cNvSpPr txBox="1"/>
          <p:nvPr/>
        </p:nvSpPr>
        <p:spPr>
          <a:xfrm>
            <a:off x="267419" y="1664797"/>
            <a:ext cx="11291978" cy="369332"/>
          </a:xfrm>
          <a:prstGeom prst="rect">
            <a:avLst/>
          </a:prstGeom>
          <a:noFill/>
        </p:spPr>
        <p:txBody>
          <a:bodyPr wrap="square" rtlCol="0">
            <a:spAutoFit/>
          </a:bodyPr>
          <a:lstStyle/>
          <a:p>
            <a:r>
              <a:rPr lang="en-US" altLang="zh-CN" dirty="0" smtClean="0"/>
              <a:t>Middlebury 2003-2014</a:t>
            </a:r>
            <a:r>
              <a:rPr lang="zh-CN" altLang="en-US" dirty="0" smtClean="0"/>
              <a:t> </a:t>
            </a:r>
            <a:r>
              <a:rPr lang="en-US" altLang="zh-CN" dirty="0" smtClean="0"/>
              <a:t>Stereo Images as training images</a:t>
            </a:r>
            <a:r>
              <a:rPr lang="zh-CN" altLang="en-US" dirty="0" smtClean="0"/>
              <a:t>：</a:t>
            </a:r>
            <a:endParaRPr lang="zh-CN" altLang="en-US" dirty="0"/>
          </a:p>
        </p:txBody>
      </p:sp>
      <p:pic>
        <p:nvPicPr>
          <p:cNvPr id="1026" name="Picture 2"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48" y="2245426"/>
            <a:ext cx="3998841" cy="351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nvSpPr>
        <p:spPr>
          <a:xfrm>
            <a:off x="424498" y="5914264"/>
            <a:ext cx="4097547" cy="646331"/>
          </a:xfrm>
          <a:prstGeom prst="rect">
            <a:avLst/>
          </a:prstGeom>
          <a:noFill/>
        </p:spPr>
        <p:txBody>
          <a:bodyPr wrap="square" rtlCol="0">
            <a:spAutoFit/>
          </a:bodyPr>
          <a:lstStyle/>
          <a:p>
            <a:r>
              <a:rPr lang="en-US" altLang="zh-CN" dirty="0" smtClean="0"/>
              <a:t>Fast</a:t>
            </a:r>
            <a:r>
              <a:rPr lang="zh-CN" altLang="en-US" dirty="0" smtClean="0"/>
              <a:t> </a:t>
            </a:r>
            <a:r>
              <a:rPr lang="en-US" altLang="zh-CN" dirty="0" smtClean="0"/>
              <a:t>Architecture</a:t>
            </a:r>
            <a:r>
              <a:rPr lang="zh-CN" altLang="en-US" dirty="0" smtClean="0"/>
              <a:t>，</a:t>
            </a:r>
            <a:r>
              <a:rPr lang="en-US" altLang="zh-CN" dirty="0" smtClean="0"/>
              <a:t>cost 5 hours totally</a:t>
            </a:r>
            <a:r>
              <a:rPr lang="zh-CN" altLang="en-US" dirty="0" smtClean="0"/>
              <a:t>，</a:t>
            </a:r>
            <a:r>
              <a:rPr lang="en-US" altLang="zh-CN" dirty="0" smtClean="0"/>
              <a:t>final error is 0.06</a:t>
            </a:r>
            <a:endParaRPr lang="zh-CN" altLang="en-US" dirty="0"/>
          </a:p>
        </p:txBody>
      </p:sp>
      <p:pic>
        <p:nvPicPr>
          <p:cNvPr id="12" name="图片 11" descr="C:\Users\krisH\AppData\Roaming\Tencent\Users\368655193\QQ\WinTemp\RichOle\P4KV_S(%N@DS3X[O6BQ0BW4.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8196" y="2245425"/>
            <a:ext cx="3723724" cy="3517020"/>
          </a:xfrm>
          <a:prstGeom prst="rect">
            <a:avLst/>
          </a:prstGeom>
          <a:noFill/>
          <a:ln>
            <a:noFill/>
          </a:ln>
        </p:spPr>
      </p:pic>
      <p:sp>
        <p:nvSpPr>
          <p:cNvPr id="13" name="文本框 12"/>
          <p:cNvSpPr txBox="1"/>
          <p:nvPr/>
        </p:nvSpPr>
        <p:spPr>
          <a:xfrm>
            <a:off x="5768196" y="5914264"/>
            <a:ext cx="4097547" cy="646331"/>
          </a:xfrm>
          <a:prstGeom prst="rect">
            <a:avLst/>
          </a:prstGeom>
          <a:noFill/>
        </p:spPr>
        <p:txBody>
          <a:bodyPr wrap="square" rtlCol="0">
            <a:spAutoFit/>
          </a:bodyPr>
          <a:lstStyle/>
          <a:p>
            <a:r>
              <a:rPr lang="en-US" altLang="zh-CN" dirty="0" smtClean="0"/>
              <a:t>Accurate</a:t>
            </a:r>
            <a:r>
              <a:rPr lang="zh-CN" altLang="en-US" dirty="0" smtClean="0"/>
              <a:t> </a:t>
            </a:r>
            <a:r>
              <a:rPr lang="en-US" altLang="zh-CN" dirty="0" smtClean="0"/>
              <a:t>Architecture</a:t>
            </a:r>
            <a:r>
              <a:rPr lang="zh-CN" altLang="en-US" dirty="0" smtClean="0"/>
              <a:t>，</a:t>
            </a:r>
            <a:r>
              <a:rPr lang="en-US" altLang="zh-CN" dirty="0" smtClean="0"/>
              <a:t>cost 14 hours totally</a:t>
            </a:r>
            <a:r>
              <a:rPr lang="zh-CN" altLang="en-US" dirty="0" smtClean="0"/>
              <a:t>，</a:t>
            </a:r>
            <a:r>
              <a:rPr lang="en-US" altLang="zh-CN" dirty="0" smtClean="0"/>
              <a:t>final error is 0.03</a:t>
            </a:r>
            <a:endParaRPr lang="zh-CN" altLang="en-US" dirty="0"/>
          </a:p>
        </p:txBody>
      </p:sp>
      <p:sp>
        <p:nvSpPr>
          <p:cNvPr id="11" name="矩形 10"/>
          <p:cNvSpPr/>
          <p:nvPr/>
        </p:nvSpPr>
        <p:spPr>
          <a:xfrm>
            <a:off x="-381046" y="60722"/>
            <a:ext cx="12035489" cy="461665"/>
          </a:xfrm>
          <a:prstGeom prst="rect">
            <a:avLst/>
          </a:prstGeom>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 Stereo Matching Based on Convolutional neural network</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0075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 calcmode="lin" valueType="num">
                                      <p:cBhvr additive="base">
                                        <p:cTn id="16" dur="500" fill="hold"/>
                                        <p:tgtEl>
                                          <p:spTgt spid="1026"/>
                                        </p:tgtEl>
                                        <p:attrNameLst>
                                          <p:attrName>ppt_x</p:attrName>
                                        </p:attrNameLst>
                                      </p:cBhvr>
                                      <p:tavLst>
                                        <p:tav tm="0">
                                          <p:val>
                                            <p:strVal val="#ppt_x"/>
                                          </p:val>
                                        </p:tav>
                                        <p:tav tm="100000">
                                          <p:val>
                                            <p:strVal val="#ppt_x"/>
                                          </p:val>
                                        </p:tav>
                                      </p:tavLst>
                                    </p:anim>
                                    <p:anim calcmode="lin" valueType="num">
                                      <p:cBhvr additive="base">
                                        <p:cTn id="17" dur="500" fill="hold"/>
                                        <p:tgtEl>
                                          <p:spTgt spid="1026"/>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png"/>
          <p:cNvPicPr>
            <a:picLocks noChangeAspect="1"/>
          </p:cNvPicPr>
          <p:nvPr/>
        </p:nvPicPr>
        <p:blipFill>
          <a:blip r:embed="rId2"/>
          <a:stretch>
            <a:fillRect/>
          </a:stretch>
        </p:blipFill>
        <p:spPr>
          <a:xfrm>
            <a:off x="0" y="0"/>
            <a:ext cx="12192000" cy="6858000"/>
          </a:xfrm>
          <a:prstGeom prst="rect">
            <a:avLst/>
          </a:prstGeom>
        </p:spPr>
      </p:pic>
      <p:sp>
        <p:nvSpPr>
          <p:cNvPr id="3" name="矩形 2"/>
          <p:cNvSpPr/>
          <p:nvPr/>
        </p:nvSpPr>
        <p:spPr>
          <a:xfrm>
            <a:off x="0" y="1"/>
            <a:ext cx="12192000" cy="6429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5" name="文本框 4"/>
          <p:cNvSpPr txBox="1"/>
          <p:nvPr/>
        </p:nvSpPr>
        <p:spPr>
          <a:xfrm>
            <a:off x="267419" y="923026"/>
            <a:ext cx="8376249" cy="461665"/>
          </a:xfrm>
          <a:prstGeom prst="rect">
            <a:avLst/>
          </a:prstGeom>
          <a:noFill/>
        </p:spPr>
        <p:txBody>
          <a:bodyPr wrap="square" rtlCol="0">
            <a:spAutoFit/>
          </a:bodyPr>
          <a:lstStyle/>
          <a:p>
            <a:r>
              <a:rPr lang="en-US" altLang="zh-CN" sz="2400" b="1" dirty="0" smtClean="0"/>
              <a:t>Fast Architecture V.S. </a:t>
            </a:r>
            <a:r>
              <a:rPr lang="en-US" altLang="zh-CN" sz="2400" b="1" dirty="0" smtClean="0"/>
              <a:t>Accurate Architecture</a:t>
            </a:r>
            <a:endParaRPr lang="zh-CN" altLang="en-US" sz="2400" b="1" dirty="0"/>
          </a:p>
        </p:txBody>
      </p:sp>
      <p:sp>
        <p:nvSpPr>
          <p:cNvPr id="9" name="文本框 8"/>
          <p:cNvSpPr txBox="1"/>
          <p:nvPr/>
        </p:nvSpPr>
        <p:spPr>
          <a:xfrm>
            <a:off x="439947" y="1621766"/>
            <a:ext cx="10869283" cy="369332"/>
          </a:xfrm>
          <a:prstGeom prst="rect">
            <a:avLst/>
          </a:prstGeom>
          <a:noFill/>
        </p:spPr>
        <p:txBody>
          <a:bodyPr wrap="square" rtlCol="0">
            <a:spAutoFit/>
          </a:bodyPr>
          <a:lstStyle/>
          <a:p>
            <a:r>
              <a:rPr lang="en-US" altLang="zh-CN" dirty="0" smtClean="0"/>
              <a:t>Comparison of Disparity Map</a:t>
            </a:r>
            <a:r>
              <a:rPr lang="zh-CN" altLang="en-US" dirty="0" smtClean="0"/>
              <a:t>：</a:t>
            </a:r>
            <a:endParaRPr lang="zh-CN" altLang="en-US" dirty="0"/>
          </a:p>
        </p:txBody>
      </p:sp>
      <p:pic>
        <p:nvPicPr>
          <p:cNvPr id="10" name="图片 9" descr="C:\Users\krisH\Desktop\Half分辨率训练数据Fast网络结果\Half图像\trainingH\Adirondack\disp0MC-CNN-fst_000.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606" y="2108028"/>
            <a:ext cx="4295955" cy="3663043"/>
          </a:xfrm>
          <a:prstGeom prst="rect">
            <a:avLst/>
          </a:prstGeom>
          <a:noFill/>
          <a:ln>
            <a:noFill/>
          </a:ln>
        </p:spPr>
      </p:pic>
      <p:sp>
        <p:nvSpPr>
          <p:cNvPr id="11" name="文本框 10"/>
          <p:cNvSpPr txBox="1"/>
          <p:nvPr/>
        </p:nvSpPr>
        <p:spPr>
          <a:xfrm>
            <a:off x="1673524" y="5995358"/>
            <a:ext cx="4088921" cy="369332"/>
          </a:xfrm>
          <a:prstGeom prst="rect">
            <a:avLst/>
          </a:prstGeom>
          <a:noFill/>
        </p:spPr>
        <p:txBody>
          <a:bodyPr wrap="square" rtlCol="0">
            <a:spAutoFit/>
          </a:bodyPr>
          <a:lstStyle/>
          <a:p>
            <a:r>
              <a:rPr lang="en-US" altLang="zh-CN" dirty="0" smtClean="0"/>
              <a:t>Fast</a:t>
            </a:r>
            <a:r>
              <a:rPr lang="zh-CN" altLang="en-US" dirty="0" smtClean="0"/>
              <a:t> </a:t>
            </a:r>
            <a:r>
              <a:rPr lang="en-US" altLang="zh-CN" dirty="0" smtClean="0"/>
              <a:t>Architecture</a:t>
            </a:r>
            <a:endParaRPr lang="zh-CN" altLang="en-US" dirty="0"/>
          </a:p>
        </p:txBody>
      </p:sp>
      <p:pic>
        <p:nvPicPr>
          <p:cNvPr id="12" name="图片 11" descr="C:\Users\krisH\Desktop\Half分辨率训练数据Accurate结果\Half图像\trainingH\Adirondack\disp0MC-CNN-acrt_000.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1766" y="2101859"/>
            <a:ext cx="4350973" cy="3669212"/>
          </a:xfrm>
          <a:prstGeom prst="rect">
            <a:avLst/>
          </a:prstGeom>
          <a:noFill/>
          <a:ln>
            <a:noFill/>
          </a:ln>
        </p:spPr>
      </p:pic>
      <p:sp>
        <p:nvSpPr>
          <p:cNvPr id="13" name="文本框 12"/>
          <p:cNvSpPr txBox="1"/>
          <p:nvPr/>
        </p:nvSpPr>
        <p:spPr>
          <a:xfrm>
            <a:off x="6941598" y="5995357"/>
            <a:ext cx="2631056" cy="369333"/>
          </a:xfrm>
          <a:prstGeom prst="rect">
            <a:avLst/>
          </a:prstGeom>
          <a:noFill/>
        </p:spPr>
        <p:txBody>
          <a:bodyPr wrap="square" rtlCol="0">
            <a:spAutoFit/>
          </a:bodyPr>
          <a:lstStyle/>
          <a:p>
            <a:r>
              <a:rPr lang="en-US" altLang="zh-CN" dirty="0" smtClean="0"/>
              <a:t>Accurate</a:t>
            </a:r>
            <a:r>
              <a:rPr lang="zh-CN" altLang="en-US" dirty="0" smtClean="0"/>
              <a:t> </a:t>
            </a:r>
            <a:r>
              <a:rPr lang="en-US" altLang="zh-CN" dirty="0" smtClean="0"/>
              <a:t>Architecture</a:t>
            </a:r>
            <a:endParaRPr lang="zh-CN" altLang="en-US" dirty="0"/>
          </a:p>
        </p:txBody>
      </p:sp>
      <p:sp>
        <p:nvSpPr>
          <p:cNvPr id="14" name="矩形 13"/>
          <p:cNvSpPr/>
          <p:nvPr/>
        </p:nvSpPr>
        <p:spPr>
          <a:xfrm>
            <a:off x="-381046" y="60722"/>
            <a:ext cx="12035489" cy="461665"/>
          </a:xfrm>
          <a:prstGeom prst="rect">
            <a:avLst/>
          </a:prstGeom>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 Stereo Matching Based on Convolutional neural network</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3602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png"/>
          <p:cNvPicPr>
            <a:picLocks noChangeAspect="1"/>
          </p:cNvPicPr>
          <p:nvPr/>
        </p:nvPicPr>
        <p:blipFill>
          <a:blip r:embed="rId2"/>
          <a:stretch>
            <a:fillRect/>
          </a:stretch>
        </p:blipFill>
        <p:spPr>
          <a:xfrm>
            <a:off x="0" y="0"/>
            <a:ext cx="12192000" cy="6858000"/>
          </a:xfrm>
          <a:prstGeom prst="rect">
            <a:avLst/>
          </a:prstGeom>
        </p:spPr>
      </p:pic>
      <p:sp>
        <p:nvSpPr>
          <p:cNvPr id="3" name="矩形 2"/>
          <p:cNvSpPr/>
          <p:nvPr/>
        </p:nvSpPr>
        <p:spPr>
          <a:xfrm>
            <a:off x="0" y="1"/>
            <a:ext cx="12192000" cy="6429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5" name="文本框 4"/>
          <p:cNvSpPr txBox="1"/>
          <p:nvPr/>
        </p:nvSpPr>
        <p:spPr>
          <a:xfrm>
            <a:off x="267419" y="923026"/>
            <a:ext cx="8376249" cy="461665"/>
          </a:xfrm>
          <a:prstGeom prst="rect">
            <a:avLst/>
          </a:prstGeom>
          <a:noFill/>
        </p:spPr>
        <p:txBody>
          <a:bodyPr wrap="square" rtlCol="0">
            <a:spAutoFit/>
          </a:bodyPr>
          <a:lstStyle/>
          <a:p>
            <a:r>
              <a:rPr lang="en-US" altLang="zh-CN" sz="2400" b="1" dirty="0"/>
              <a:t>Fast Architecture V.S. Accurate Architecture</a:t>
            </a:r>
            <a:endParaRPr lang="zh-CN" altLang="en-US" sz="2400" b="1" dirty="0"/>
          </a:p>
        </p:txBody>
      </p:sp>
      <p:sp>
        <p:nvSpPr>
          <p:cNvPr id="8" name="文本框 7"/>
          <p:cNvSpPr txBox="1"/>
          <p:nvPr/>
        </p:nvSpPr>
        <p:spPr>
          <a:xfrm>
            <a:off x="1673524" y="5995358"/>
            <a:ext cx="4088921" cy="369332"/>
          </a:xfrm>
          <a:prstGeom prst="rect">
            <a:avLst/>
          </a:prstGeom>
          <a:noFill/>
        </p:spPr>
        <p:txBody>
          <a:bodyPr wrap="square" rtlCol="0">
            <a:spAutoFit/>
          </a:bodyPr>
          <a:lstStyle/>
          <a:p>
            <a:r>
              <a:rPr lang="en-US" altLang="zh-CN" dirty="0" smtClean="0"/>
              <a:t>Fast</a:t>
            </a:r>
            <a:r>
              <a:rPr lang="zh-CN" altLang="en-US" dirty="0" smtClean="0"/>
              <a:t> </a:t>
            </a:r>
            <a:r>
              <a:rPr lang="en-US" altLang="zh-CN" dirty="0" smtClean="0"/>
              <a:t>Architecture</a:t>
            </a:r>
            <a:endParaRPr lang="zh-CN" altLang="en-US" dirty="0"/>
          </a:p>
        </p:txBody>
      </p:sp>
      <p:sp>
        <p:nvSpPr>
          <p:cNvPr id="10" name="文本框 9"/>
          <p:cNvSpPr txBox="1"/>
          <p:nvPr/>
        </p:nvSpPr>
        <p:spPr>
          <a:xfrm>
            <a:off x="6642340" y="5969477"/>
            <a:ext cx="2631056" cy="369333"/>
          </a:xfrm>
          <a:prstGeom prst="rect">
            <a:avLst/>
          </a:prstGeom>
          <a:noFill/>
        </p:spPr>
        <p:txBody>
          <a:bodyPr wrap="square" rtlCol="0">
            <a:spAutoFit/>
          </a:bodyPr>
          <a:lstStyle/>
          <a:p>
            <a:r>
              <a:rPr lang="en-US" altLang="zh-CN" dirty="0" smtClean="0"/>
              <a:t>Accurate</a:t>
            </a:r>
            <a:r>
              <a:rPr lang="zh-CN" altLang="en-US" dirty="0" smtClean="0"/>
              <a:t> </a:t>
            </a:r>
            <a:r>
              <a:rPr lang="en-US" altLang="zh-CN" dirty="0" smtClean="0"/>
              <a:t>Architecture</a:t>
            </a:r>
            <a:endParaRPr lang="zh-CN" altLang="en-US" dirty="0"/>
          </a:p>
        </p:txBody>
      </p:sp>
      <p:pic>
        <p:nvPicPr>
          <p:cNvPr id="11" name="图片 10" descr="C:\Users\asus\Desktop\Half_Q_fast_T\Piano\disp0XXX_000.png"/>
          <p:cNvPicPr/>
          <p:nvPr/>
        </p:nvPicPr>
        <p:blipFill>
          <a:blip r:embed="rId3"/>
          <a:srcRect/>
          <a:stretch>
            <a:fillRect/>
          </a:stretch>
        </p:blipFill>
        <p:spPr bwMode="auto">
          <a:xfrm>
            <a:off x="540205" y="2321583"/>
            <a:ext cx="4549380" cy="3647893"/>
          </a:xfrm>
          <a:prstGeom prst="rect">
            <a:avLst/>
          </a:prstGeom>
          <a:noFill/>
          <a:ln w="9525">
            <a:noFill/>
            <a:miter lim="800000"/>
            <a:headEnd/>
            <a:tailEnd/>
          </a:ln>
        </p:spPr>
      </p:pic>
      <p:pic>
        <p:nvPicPr>
          <p:cNvPr id="12" name="图片 11" descr="C:\Users\asus\Desktop\trainingQ\Piano\disp0XXX_000.png"/>
          <p:cNvPicPr/>
          <p:nvPr/>
        </p:nvPicPr>
        <p:blipFill>
          <a:blip r:embed="rId4"/>
          <a:srcRect/>
          <a:stretch>
            <a:fillRect/>
          </a:stretch>
        </p:blipFill>
        <p:spPr bwMode="auto">
          <a:xfrm>
            <a:off x="5382499" y="2321582"/>
            <a:ext cx="4494745" cy="3647893"/>
          </a:xfrm>
          <a:prstGeom prst="rect">
            <a:avLst/>
          </a:prstGeom>
          <a:noFill/>
          <a:ln w="9525">
            <a:noFill/>
            <a:miter lim="800000"/>
            <a:headEnd/>
            <a:tailEnd/>
          </a:ln>
        </p:spPr>
      </p:pic>
      <p:sp>
        <p:nvSpPr>
          <p:cNvPr id="13" name="文本框 12"/>
          <p:cNvSpPr txBox="1"/>
          <p:nvPr/>
        </p:nvSpPr>
        <p:spPr>
          <a:xfrm>
            <a:off x="448574" y="1621766"/>
            <a:ext cx="11024558" cy="369332"/>
          </a:xfrm>
          <a:prstGeom prst="rect">
            <a:avLst/>
          </a:prstGeom>
          <a:noFill/>
        </p:spPr>
        <p:txBody>
          <a:bodyPr wrap="square" rtlCol="0">
            <a:spAutoFit/>
          </a:bodyPr>
          <a:lstStyle/>
          <a:p>
            <a:r>
              <a:rPr lang="en-US" altLang="zh-CN" dirty="0" smtClean="0"/>
              <a:t>Accurate has better quality, low noise and smooth contours.</a:t>
            </a:r>
            <a:endParaRPr lang="zh-CN" altLang="en-US" dirty="0"/>
          </a:p>
        </p:txBody>
      </p:sp>
      <p:sp>
        <p:nvSpPr>
          <p:cNvPr id="14" name="矩形 13"/>
          <p:cNvSpPr/>
          <p:nvPr/>
        </p:nvSpPr>
        <p:spPr>
          <a:xfrm>
            <a:off x="-381046" y="60722"/>
            <a:ext cx="12035489" cy="461665"/>
          </a:xfrm>
          <a:prstGeom prst="rect">
            <a:avLst/>
          </a:prstGeom>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 Stereo Matching Based on Convolutional neural network</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970647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837</TotalTime>
  <Words>1490</Words>
  <Application>Microsoft Office PowerPoint</Application>
  <PresentationFormat>宽屏</PresentationFormat>
  <Paragraphs>531</Paragraphs>
  <Slides>22</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黑体</vt:lpstr>
      <vt:lpstr>宋体</vt:lpstr>
      <vt:lpstr>微软雅黑</vt:lpstr>
      <vt:lpstr>Arial</vt:lpstr>
      <vt:lpstr>Calibri</vt:lpstr>
      <vt:lpstr>Calibri Light</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 Huang</dc:creator>
  <cp:lastModifiedBy>Xiao Huang</cp:lastModifiedBy>
  <cp:revision>79</cp:revision>
  <dcterms:created xsi:type="dcterms:W3CDTF">2016-05-31T12:38:12Z</dcterms:created>
  <dcterms:modified xsi:type="dcterms:W3CDTF">2017-02-23T20:07:08Z</dcterms:modified>
</cp:coreProperties>
</file>